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6"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1950FF"/>
    <a:srgbClr val="008000"/>
    <a:srgbClr val="21B23F"/>
    <a:srgbClr val="219F3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90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40F643A-9A80-4D27-8427-7FD8B4816133}" type="datetimeFigureOut">
              <a:rPr lang="en-US" smtClean="0"/>
              <a:t>1/13/2015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E7FD8C2-AC5F-41C1-BA3D-4A869889DEC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40F643A-9A80-4D27-8427-7FD8B4816133}" type="datetimeFigureOut">
              <a:rPr lang="en-US" smtClean="0"/>
              <a:t>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FD8C2-AC5F-41C1-BA3D-4A869889DEC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40F643A-9A80-4D27-8427-7FD8B4816133}" type="datetimeFigureOut">
              <a:rPr lang="en-US" smtClean="0"/>
              <a:t>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FD8C2-AC5F-41C1-BA3D-4A869889DEC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40F643A-9A80-4D27-8427-7FD8B4816133}" type="datetimeFigureOut">
              <a:rPr lang="en-US" smtClean="0"/>
              <a:t>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FD8C2-AC5F-41C1-BA3D-4A869889DEC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40F643A-9A80-4D27-8427-7FD8B4816133}" type="datetimeFigureOut">
              <a:rPr lang="en-US" smtClean="0"/>
              <a:t>1/13/2015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7FD8C2-AC5F-41C1-BA3D-4A869889DEC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40F643A-9A80-4D27-8427-7FD8B4816133}" type="datetimeFigureOut">
              <a:rPr lang="en-US" smtClean="0"/>
              <a:t>1/13/2015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FD8C2-AC5F-41C1-BA3D-4A869889DEC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F643A-9A80-4D27-8427-7FD8B4816133}" type="datetimeFigureOut">
              <a:rPr lang="en-US" smtClean="0"/>
              <a:t>1/13/2015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7FD8C2-AC5F-41C1-BA3D-4A869889DEC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40F643A-9A80-4D27-8427-7FD8B4816133}" type="datetimeFigureOut">
              <a:rPr lang="en-US" smtClean="0"/>
              <a:t>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FD8C2-AC5F-41C1-BA3D-4A869889DEC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40F643A-9A80-4D27-8427-7FD8B4816133}" type="datetimeFigureOut">
              <a:rPr lang="en-US" smtClean="0"/>
              <a:t>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E7FD8C2-AC5F-41C1-BA3D-4A869889DECA}"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40F643A-9A80-4D27-8427-7FD8B4816133}" type="datetimeFigureOut">
              <a:rPr lang="en-US" smtClean="0"/>
              <a:t>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FD8C2-AC5F-41C1-BA3D-4A869889DEC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40F643A-9A80-4D27-8427-7FD8B4816133}" type="datetimeFigureOut">
              <a:rPr lang="en-US" smtClean="0"/>
              <a:t>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FD8C2-AC5F-41C1-BA3D-4A869889DEC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40F643A-9A80-4D27-8427-7FD8B4816133}" type="datetimeFigureOut">
              <a:rPr lang="en-US" smtClean="0"/>
              <a:t>1/13/2015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E7FD8C2-AC5F-41C1-BA3D-4A869889DECA}"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metrolec.net.au/"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metrolec.net.au/" TargetMode="External"/><Relationship Id="rId2" Type="http://schemas.openxmlformats.org/officeDocument/2006/relationships/hyperlink" Target="http://www.metrolec.net.au/air-conditioning/"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metrolec.net.au/air-conditioning/split-system-air-conditioning/" TargetMode="External"/><Relationship Id="rId2" Type="http://schemas.openxmlformats.org/officeDocument/2006/relationships/hyperlink" Target="http://www.metrolec.net.au/air-conditioning/reverse-cycle-air-conditioning/" TargetMode="External"/><Relationship Id="rId1" Type="http://schemas.openxmlformats.org/officeDocument/2006/relationships/slideLayout" Target="../slideLayouts/slideLayout7.xml"/><Relationship Id="rId6" Type="http://schemas.openxmlformats.org/officeDocument/2006/relationships/hyperlink" Target="http://www.metrolec.net.au/" TargetMode="Externa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metrolec.net.au/air-conditioning/domestic-ducted-air-conditioning/" TargetMode="External"/><Relationship Id="rId1" Type="http://schemas.openxmlformats.org/officeDocument/2006/relationships/slideLayout" Target="../slideLayouts/slideLayout7.xml"/><Relationship Id="rId4" Type="http://schemas.openxmlformats.org/officeDocument/2006/relationships/hyperlink" Target="http://www.metrolec.net.au/"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metrolec.net.au/electrical/domestic-electrical-safety-switch/" TargetMode="External"/><Relationship Id="rId2" Type="http://schemas.openxmlformats.org/officeDocument/2006/relationships/hyperlink" Target="http://www.metrolec.net.au/electrical/domestic-electrical-power-points-and-light-switches/" TargetMode="External"/><Relationship Id="rId1" Type="http://schemas.openxmlformats.org/officeDocument/2006/relationships/slideLayout" Target="../slideLayouts/slideLayout7.xml"/><Relationship Id="rId5" Type="http://schemas.openxmlformats.org/officeDocument/2006/relationships/hyperlink" Target="http://www.metrolec.net.au/" TargetMode="Externa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metrolec.net.au/electrical/domestic-electrical-led-lighting/" TargetMode="External"/><Relationship Id="rId1" Type="http://schemas.openxmlformats.org/officeDocument/2006/relationships/slideLayout" Target="../slideLayouts/slideLayout7.xml"/><Relationship Id="rId5" Type="http://schemas.openxmlformats.org/officeDocument/2006/relationships/hyperlink" Target="http://www.metrolec.net.au/" TargetMode="Externa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hyperlink" Target="http://www.metrolec.net.au/" TargetMode="External"/><Relationship Id="rId2" Type="http://schemas.openxmlformats.org/officeDocument/2006/relationships/hyperlink" Target="http://www.metrolec.net.au/electrical/domestic-electrical-switchboards/"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hyperlink" Target="http://www.metrolec.net.au/"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metrolec.net.au/"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hyperlink" Target="http://www.metrolec.net.au/"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www.metrolec.net.a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etrolec.png"/>
          <p:cNvPicPr>
            <a:picLocks noChangeAspect="1"/>
          </p:cNvPicPr>
          <p:nvPr/>
        </p:nvPicPr>
        <p:blipFill>
          <a:blip r:embed="rId2"/>
          <a:stretch>
            <a:fillRect/>
          </a:stretch>
        </p:blipFill>
        <p:spPr>
          <a:xfrm>
            <a:off x="2637453" y="381000"/>
            <a:ext cx="3382347" cy="2209800"/>
          </a:xfrm>
          <a:prstGeom prst="rect">
            <a:avLst/>
          </a:prstGeom>
        </p:spPr>
      </p:pic>
      <p:sp>
        <p:nvSpPr>
          <p:cNvPr id="5" name="TextBox 4"/>
          <p:cNvSpPr txBox="1"/>
          <p:nvPr/>
        </p:nvSpPr>
        <p:spPr>
          <a:xfrm>
            <a:off x="48490" y="2757055"/>
            <a:ext cx="9067800" cy="1107996"/>
          </a:xfrm>
          <a:prstGeom prst="rect">
            <a:avLst/>
          </a:prstGeom>
          <a:solidFill>
            <a:srgbClr val="21B23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6600" b="1" dirty="0" smtClean="0">
                <a:solidFill>
                  <a:schemeClr val="bg1"/>
                </a:solidFill>
                <a:latin typeface="Constantia" pitchFamily="18" charset="0"/>
              </a:rPr>
              <a:t>Welcome To Metrolec</a:t>
            </a:r>
            <a:endParaRPr lang="en-US" sz="6600" b="1" dirty="0">
              <a:solidFill>
                <a:schemeClr val="bg1"/>
              </a:solidFill>
              <a:latin typeface="Constantia" pitchFamily="18" charset="0"/>
            </a:endParaRPr>
          </a:p>
        </p:txBody>
      </p:sp>
      <p:sp>
        <p:nvSpPr>
          <p:cNvPr id="6" name="TextBox 5"/>
          <p:cNvSpPr txBox="1"/>
          <p:nvPr/>
        </p:nvSpPr>
        <p:spPr>
          <a:xfrm>
            <a:off x="152400" y="4495800"/>
            <a:ext cx="8763000" cy="1754326"/>
          </a:xfrm>
          <a:prstGeom prst="rect">
            <a:avLst/>
          </a:prstGeom>
          <a:noFill/>
          <a:ln>
            <a:solidFill>
              <a:srgbClr val="008000"/>
            </a:solidFill>
          </a:ln>
        </p:spPr>
        <p:txBody>
          <a:bodyPr wrap="square" rtlCol="0">
            <a:spAutoFit/>
          </a:bodyPr>
          <a:lstStyle/>
          <a:p>
            <a:pPr>
              <a:lnSpc>
                <a:spcPct val="150000"/>
              </a:lnSpc>
            </a:pPr>
            <a:r>
              <a:rPr lang="en-US" b="1" dirty="0" smtClean="0">
                <a:latin typeface="Times New Roman" pitchFamily="18" charset="0"/>
                <a:cs typeface="Times New Roman" pitchFamily="18" charset="0"/>
              </a:rPr>
              <a:t>Website:</a:t>
            </a:r>
            <a:r>
              <a:rPr lang="en-US"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hlinkClick r:id="rId3"/>
              </a:rPr>
              <a:t>http</a:t>
            </a:r>
            <a:r>
              <a:rPr lang="en-US" b="1" u="sng" dirty="0">
                <a:latin typeface="Times New Roman" pitchFamily="18" charset="0"/>
                <a:cs typeface="Times New Roman" pitchFamily="18" charset="0"/>
                <a:hlinkClick r:id="rId3"/>
              </a:rPr>
              <a:t>://www.metrolec.net.au</a:t>
            </a:r>
            <a:r>
              <a:rPr lang="en-US" b="1" u="sng" dirty="0" smtClean="0">
                <a:latin typeface="Times New Roman" pitchFamily="18" charset="0"/>
                <a:cs typeface="Times New Roman" pitchFamily="18" charset="0"/>
                <a:hlinkClick r:id="rId3"/>
              </a:rPr>
              <a:t>/</a:t>
            </a:r>
            <a:endParaRPr lang="en-US" b="1" dirty="0" smtClean="0">
              <a:latin typeface="Times New Roman" pitchFamily="18" charset="0"/>
              <a:cs typeface="Times New Roman" pitchFamily="18" charset="0"/>
            </a:endParaRPr>
          </a:p>
          <a:p>
            <a:pPr>
              <a:lnSpc>
                <a:spcPct val="150000"/>
              </a:lnSpc>
            </a:pPr>
            <a:r>
              <a:rPr lang="en-US" b="1" dirty="0" smtClean="0">
                <a:latin typeface="Times New Roman" pitchFamily="18" charset="0"/>
                <a:cs typeface="Times New Roman" pitchFamily="18" charset="0"/>
              </a:rPr>
              <a:t>Address:</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Gawler</a:t>
            </a:r>
            <a:r>
              <a:rPr lang="en-US" b="1" dirty="0">
                <a:latin typeface="Times New Roman" pitchFamily="18" charset="0"/>
                <a:cs typeface="Times New Roman" pitchFamily="18" charset="0"/>
              </a:rPr>
              <a:t>, Adelaide, South Australia  </a:t>
            </a:r>
            <a:r>
              <a:rPr lang="en-US" b="1" dirty="0" smtClean="0">
                <a:latin typeface="Times New Roman" pitchFamily="18" charset="0"/>
                <a:cs typeface="Times New Roman" pitchFamily="18" charset="0"/>
              </a:rPr>
              <a:t>5118</a:t>
            </a:r>
          </a:p>
          <a:p>
            <a:pPr>
              <a:lnSpc>
                <a:spcPct val="150000"/>
              </a:lnSpc>
            </a:pPr>
            <a:r>
              <a:rPr lang="en-US" b="1" dirty="0" smtClean="0">
                <a:latin typeface="Times New Roman" pitchFamily="18" charset="0"/>
                <a:cs typeface="Times New Roman" pitchFamily="18" charset="0"/>
              </a:rPr>
              <a:t>Phone:      </a:t>
            </a:r>
            <a:r>
              <a:rPr lang="en-US" b="1" dirty="0">
                <a:latin typeface="Times New Roman" pitchFamily="18" charset="0"/>
                <a:cs typeface="Times New Roman" pitchFamily="18" charset="0"/>
              </a:rPr>
              <a:t>1300 775 </a:t>
            </a:r>
            <a:r>
              <a:rPr lang="en-US" b="1" dirty="0" smtClean="0">
                <a:latin typeface="Times New Roman" pitchFamily="18" charset="0"/>
                <a:cs typeface="Times New Roman" pitchFamily="18" charset="0"/>
              </a:rPr>
              <a:t>487</a:t>
            </a:r>
          </a:p>
          <a:p>
            <a:pPr>
              <a:lnSpc>
                <a:spcPct val="150000"/>
              </a:lnSpc>
            </a:pPr>
            <a:r>
              <a:rPr lang="en-US" dirty="0" smtClean="0">
                <a:latin typeface="Times New Roman" pitchFamily="18" charset="0"/>
                <a:cs typeface="Times New Roman" pitchFamily="18" charset="0"/>
              </a:rPr>
              <a:t> </a:t>
            </a:r>
            <a:endParaRPr lang="en-US"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540603"/>
            <a:ext cx="8229600" cy="830997"/>
          </a:xfrm>
          <a:prstGeom prst="rect">
            <a:avLst/>
          </a:prstGeom>
          <a:noFill/>
        </p:spPr>
        <p:txBody>
          <a:bodyPr wrap="square" rtlCol="0">
            <a:spAutoFit/>
          </a:bodyPr>
          <a:lstStyle/>
          <a:p>
            <a:pPr algn="ctr"/>
            <a:r>
              <a:rPr lang="en-US" sz="4800" b="1" dirty="0" smtClean="0">
                <a:latin typeface="Constantia" pitchFamily="18" charset="0"/>
              </a:rPr>
              <a:t>Air-Conditioners</a:t>
            </a:r>
            <a:endParaRPr lang="en-US" sz="4800" dirty="0">
              <a:latin typeface="Constantia" pitchFamily="18" charset="0"/>
            </a:endParaRPr>
          </a:p>
        </p:txBody>
      </p:sp>
      <p:sp>
        <p:nvSpPr>
          <p:cNvPr id="3" name="TextBox 2"/>
          <p:cNvSpPr txBox="1"/>
          <p:nvPr/>
        </p:nvSpPr>
        <p:spPr>
          <a:xfrm>
            <a:off x="533400" y="1828800"/>
            <a:ext cx="8077200" cy="4247317"/>
          </a:xfrm>
          <a:prstGeom prst="rect">
            <a:avLst/>
          </a:prstGeom>
          <a:noFill/>
        </p:spPr>
        <p:txBody>
          <a:bodyPr wrap="square" rtlCol="0">
            <a:spAutoFit/>
          </a:bodyPr>
          <a:lstStyle/>
          <a:p>
            <a:pPr>
              <a:lnSpc>
                <a:spcPct val="150000"/>
              </a:lnSpc>
            </a:pPr>
            <a:r>
              <a:rPr lang="en-US" dirty="0" smtClean="0">
                <a:latin typeface="Constantia" pitchFamily="18" charset="0"/>
              </a:rPr>
              <a:t>We can install a variety of systems to suit your needs depending on space and budget. We work with the very best brands in the industry including:</a:t>
            </a:r>
          </a:p>
          <a:p>
            <a:pPr>
              <a:lnSpc>
                <a:spcPct val="150000"/>
              </a:lnSpc>
            </a:pPr>
            <a:endParaRPr lang="en-US" dirty="0" smtClean="0">
              <a:latin typeface="Constantia" pitchFamily="18" charset="0"/>
            </a:endParaRPr>
          </a:p>
          <a:p>
            <a:pPr lvl="1">
              <a:lnSpc>
                <a:spcPct val="150000"/>
              </a:lnSpc>
              <a:buClr>
                <a:srgbClr val="219F3F"/>
              </a:buClr>
              <a:buFont typeface="Wingdings" pitchFamily="2" charset="2"/>
              <a:buChar char="ü"/>
            </a:pPr>
            <a:r>
              <a:rPr lang="en-US" dirty="0" smtClean="0">
                <a:latin typeface="Constantia" pitchFamily="18" charset="0"/>
              </a:rPr>
              <a:t> 	Daikin</a:t>
            </a:r>
          </a:p>
          <a:p>
            <a:pPr lvl="1">
              <a:lnSpc>
                <a:spcPct val="150000"/>
              </a:lnSpc>
              <a:buClr>
                <a:srgbClr val="219F3F"/>
              </a:buClr>
              <a:buFont typeface="Wingdings" pitchFamily="2" charset="2"/>
              <a:buChar char="ü"/>
            </a:pPr>
            <a:r>
              <a:rPr lang="en-US" dirty="0" smtClean="0">
                <a:latin typeface="Constantia" pitchFamily="18" charset="0"/>
              </a:rPr>
              <a:t>	Fujitsu</a:t>
            </a:r>
          </a:p>
          <a:p>
            <a:pPr lvl="1">
              <a:lnSpc>
                <a:spcPct val="150000"/>
              </a:lnSpc>
              <a:buClr>
                <a:srgbClr val="219F3F"/>
              </a:buClr>
              <a:buFont typeface="Wingdings" pitchFamily="2" charset="2"/>
              <a:buChar char="ü"/>
            </a:pPr>
            <a:r>
              <a:rPr lang="en-US" dirty="0" smtClean="0">
                <a:latin typeface="Constantia" pitchFamily="18" charset="0"/>
              </a:rPr>
              <a:t>	Panasonic</a:t>
            </a:r>
          </a:p>
          <a:p>
            <a:pPr lvl="1">
              <a:lnSpc>
                <a:spcPct val="150000"/>
              </a:lnSpc>
              <a:buClr>
                <a:srgbClr val="219F3F"/>
              </a:buClr>
              <a:buFont typeface="Wingdings" pitchFamily="2" charset="2"/>
              <a:buChar char="ü"/>
            </a:pPr>
            <a:r>
              <a:rPr lang="en-US" dirty="0" smtClean="0">
                <a:latin typeface="Constantia" pitchFamily="18" charset="0"/>
              </a:rPr>
              <a:t>	Mitsubishi</a:t>
            </a:r>
          </a:p>
          <a:p>
            <a:pPr>
              <a:lnSpc>
                <a:spcPct val="150000"/>
              </a:lnSpc>
            </a:pPr>
            <a:endParaRPr lang="en-US" dirty="0">
              <a:latin typeface="Constantia" pitchFamily="18" charset="0"/>
            </a:endParaRPr>
          </a:p>
          <a:p>
            <a:pPr>
              <a:lnSpc>
                <a:spcPct val="150000"/>
              </a:lnSpc>
            </a:pPr>
            <a:r>
              <a:rPr lang="en-US" dirty="0" smtClean="0">
                <a:latin typeface="Constantia" pitchFamily="18" charset="0"/>
              </a:rPr>
              <a:t>Most of the Domestic </a:t>
            </a:r>
            <a:r>
              <a:rPr lang="en-US" b="1" dirty="0" smtClean="0">
                <a:latin typeface="Constantia" pitchFamily="18" charset="0"/>
                <a:hlinkClick r:id="rId2"/>
              </a:rPr>
              <a:t>Air Conditioning</a:t>
            </a:r>
            <a:r>
              <a:rPr lang="en-US" dirty="0" smtClean="0">
                <a:latin typeface="Constantia" pitchFamily="18" charset="0"/>
              </a:rPr>
              <a:t> systems we install are split and multi split systems but we also install fully ducted systems as well.</a:t>
            </a:r>
            <a:endParaRPr lang="en-US" dirty="0">
              <a:latin typeface="Constantia" pitchFamily="18" charset="0"/>
            </a:endParaRPr>
          </a:p>
        </p:txBody>
      </p:sp>
      <p:sp>
        <p:nvSpPr>
          <p:cNvPr id="4" name="TextBox 3"/>
          <p:cNvSpPr txBox="1"/>
          <p:nvPr/>
        </p:nvSpPr>
        <p:spPr>
          <a:xfrm>
            <a:off x="37902" y="6384758"/>
            <a:ext cx="3848298"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Website: </a:t>
            </a:r>
            <a:r>
              <a:rPr lang="en-US" b="1" dirty="0" smtClean="0">
                <a:latin typeface="Times New Roman" pitchFamily="18" charset="0"/>
                <a:cs typeface="Times New Roman" pitchFamily="18" charset="0"/>
                <a:hlinkClick r:id="rId3"/>
              </a:rPr>
              <a:t>http://www.metrolec.net.au/</a:t>
            </a:r>
            <a:endParaRPr lang="en-US" b="1" dirty="0">
              <a:latin typeface="Times New Roman" pitchFamily="18" charset="0"/>
              <a:cs typeface="Times New Roman" pitchFamily="18" charset="0"/>
            </a:endParaRPr>
          </a:p>
        </p:txBody>
      </p:sp>
      <p:sp>
        <p:nvSpPr>
          <p:cNvPr id="5" name="TextBox 4"/>
          <p:cNvSpPr txBox="1"/>
          <p:nvPr/>
        </p:nvSpPr>
        <p:spPr>
          <a:xfrm>
            <a:off x="6858000" y="6407730"/>
            <a:ext cx="2204450"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Phone: 1300 775 487</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838200"/>
            <a:ext cx="4169731" cy="369332"/>
          </a:xfrm>
          <a:prstGeom prst="rect">
            <a:avLst/>
          </a:prstGeom>
          <a:noFill/>
        </p:spPr>
        <p:txBody>
          <a:bodyPr wrap="none" rtlCol="0">
            <a:spAutoFit/>
          </a:bodyPr>
          <a:lstStyle/>
          <a:p>
            <a:r>
              <a:rPr lang="en-US" b="1" dirty="0" smtClean="0">
                <a:solidFill>
                  <a:srgbClr val="1950FF"/>
                </a:solidFill>
              </a:rPr>
              <a:t>Reverse Cycle Air Conditioning</a:t>
            </a:r>
            <a:endParaRPr lang="en-US" b="1" dirty="0">
              <a:solidFill>
                <a:srgbClr val="1950FF"/>
              </a:solidFill>
            </a:endParaRPr>
          </a:p>
        </p:txBody>
      </p:sp>
      <p:sp>
        <p:nvSpPr>
          <p:cNvPr id="3" name="TextBox 2"/>
          <p:cNvSpPr txBox="1"/>
          <p:nvPr/>
        </p:nvSpPr>
        <p:spPr>
          <a:xfrm>
            <a:off x="4706223" y="838200"/>
            <a:ext cx="3980577" cy="369332"/>
          </a:xfrm>
          <a:prstGeom prst="rect">
            <a:avLst/>
          </a:prstGeom>
          <a:noFill/>
        </p:spPr>
        <p:txBody>
          <a:bodyPr wrap="none" rtlCol="0">
            <a:spAutoFit/>
          </a:bodyPr>
          <a:lstStyle/>
          <a:p>
            <a:r>
              <a:rPr lang="en-US" b="1" dirty="0" smtClean="0">
                <a:solidFill>
                  <a:srgbClr val="3366FF"/>
                </a:solidFill>
              </a:rPr>
              <a:t>Split System Air Conditioning</a:t>
            </a:r>
            <a:endParaRPr lang="en-US" b="1" dirty="0">
              <a:solidFill>
                <a:srgbClr val="3366FF"/>
              </a:solidFill>
            </a:endParaRPr>
          </a:p>
        </p:txBody>
      </p:sp>
      <p:sp>
        <p:nvSpPr>
          <p:cNvPr id="4" name="TextBox 3"/>
          <p:cNvSpPr txBox="1"/>
          <p:nvPr/>
        </p:nvSpPr>
        <p:spPr>
          <a:xfrm>
            <a:off x="424869" y="1453276"/>
            <a:ext cx="3842331" cy="3139321"/>
          </a:xfrm>
          <a:prstGeom prst="rect">
            <a:avLst/>
          </a:prstGeom>
          <a:noFill/>
        </p:spPr>
        <p:txBody>
          <a:bodyPr wrap="square" rtlCol="0">
            <a:spAutoFit/>
          </a:bodyPr>
          <a:lstStyle/>
          <a:p>
            <a:pPr algn="just"/>
            <a:r>
              <a:rPr lang="en-US" dirty="0" smtClean="0">
                <a:latin typeface="Constantia" pitchFamily="18" charset="0"/>
              </a:rPr>
              <a:t>Looking for a new air conditioning system for your home, office or business? At Metrolec Air Conditioning we can help you with the very best advice, service and installation of </a:t>
            </a:r>
            <a:r>
              <a:rPr lang="en-US" dirty="0" smtClean="0">
                <a:latin typeface="Constantia" pitchFamily="18" charset="0"/>
                <a:hlinkClick r:id="rId2"/>
              </a:rPr>
              <a:t>Reverse Cycle Air Conditioning</a:t>
            </a:r>
            <a:r>
              <a:rPr lang="en-US" dirty="0" smtClean="0">
                <a:latin typeface="Constantia" pitchFamily="18" charset="0"/>
              </a:rPr>
              <a:t>. Reverse Cycle Air Conditioning comes in a number of different systems which include Portable, Split, </a:t>
            </a:r>
            <a:r>
              <a:rPr lang="en-US" dirty="0" err="1" smtClean="0">
                <a:latin typeface="Constantia" pitchFamily="18" charset="0"/>
              </a:rPr>
              <a:t>Mulit</a:t>
            </a:r>
            <a:r>
              <a:rPr lang="en-US" dirty="0">
                <a:latin typeface="Constantia" pitchFamily="18" charset="0"/>
              </a:rPr>
              <a:t> </a:t>
            </a:r>
            <a:r>
              <a:rPr lang="en-US" dirty="0" smtClean="0">
                <a:latin typeface="Constantia" pitchFamily="18" charset="0"/>
              </a:rPr>
              <a:t>Split and Ducted</a:t>
            </a:r>
            <a:endParaRPr lang="en-US" dirty="0">
              <a:latin typeface="Constantia" pitchFamily="18" charset="0"/>
            </a:endParaRPr>
          </a:p>
        </p:txBody>
      </p:sp>
      <p:sp>
        <p:nvSpPr>
          <p:cNvPr id="5" name="TextBox 4"/>
          <p:cNvSpPr txBox="1"/>
          <p:nvPr/>
        </p:nvSpPr>
        <p:spPr>
          <a:xfrm>
            <a:off x="4768269" y="1447800"/>
            <a:ext cx="3842331" cy="2862322"/>
          </a:xfrm>
          <a:prstGeom prst="rect">
            <a:avLst/>
          </a:prstGeom>
          <a:noFill/>
        </p:spPr>
        <p:txBody>
          <a:bodyPr wrap="square" rtlCol="0">
            <a:spAutoFit/>
          </a:bodyPr>
          <a:lstStyle/>
          <a:p>
            <a:pPr algn="just"/>
            <a:r>
              <a:rPr lang="en-US" dirty="0" smtClean="0">
                <a:latin typeface="Constantia" pitchFamily="18" charset="0"/>
              </a:rPr>
              <a:t>We’re proud to work with the best brands in the industry and specialize in the installation and service of </a:t>
            </a:r>
            <a:r>
              <a:rPr lang="en-US" dirty="0" smtClean="0">
                <a:latin typeface="Constantia" pitchFamily="18" charset="0"/>
                <a:hlinkClick r:id="rId3"/>
              </a:rPr>
              <a:t>Split System Air Conditioning</a:t>
            </a:r>
            <a:r>
              <a:rPr lang="en-US" dirty="0" smtClean="0">
                <a:latin typeface="Constantia" pitchFamily="18" charset="0"/>
              </a:rPr>
              <a:t>. There are a fantastic variety of makes and models of split systems, each of them offering something to suit different requirements. With advances in technology, split systems are now extremely quiet, efficient and clean.</a:t>
            </a:r>
            <a:endParaRPr lang="en-US" dirty="0">
              <a:latin typeface="Constantia" pitchFamily="18" charset="0"/>
            </a:endParaRPr>
          </a:p>
        </p:txBody>
      </p:sp>
      <p:pic>
        <p:nvPicPr>
          <p:cNvPr id="6" name="Picture 5" descr="reverse cycle air conditioning.jpg"/>
          <p:cNvPicPr>
            <a:picLocks noChangeAspect="1"/>
          </p:cNvPicPr>
          <p:nvPr/>
        </p:nvPicPr>
        <p:blipFill>
          <a:blip r:embed="rId4"/>
          <a:stretch>
            <a:fillRect/>
          </a:stretch>
        </p:blipFill>
        <p:spPr>
          <a:xfrm>
            <a:off x="1066800" y="4572000"/>
            <a:ext cx="2667000" cy="17735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descr="split system air conditioning.jpg"/>
          <p:cNvPicPr>
            <a:picLocks noChangeAspect="1"/>
          </p:cNvPicPr>
          <p:nvPr/>
        </p:nvPicPr>
        <p:blipFill>
          <a:blip r:embed="rId5"/>
          <a:stretch>
            <a:fillRect/>
          </a:stretch>
        </p:blipFill>
        <p:spPr>
          <a:xfrm>
            <a:off x="5444731" y="4574008"/>
            <a:ext cx="2632469" cy="17505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extBox 9"/>
          <p:cNvSpPr txBox="1"/>
          <p:nvPr/>
        </p:nvSpPr>
        <p:spPr>
          <a:xfrm>
            <a:off x="37902" y="6384758"/>
            <a:ext cx="3848298"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Website: </a:t>
            </a:r>
            <a:r>
              <a:rPr lang="en-US" b="1" dirty="0" smtClean="0">
                <a:latin typeface="Times New Roman" pitchFamily="18" charset="0"/>
                <a:cs typeface="Times New Roman" pitchFamily="18" charset="0"/>
                <a:hlinkClick r:id="rId6"/>
              </a:rPr>
              <a:t>http://www.metrolec.net.au/</a:t>
            </a:r>
            <a:endParaRPr lang="en-US" b="1" dirty="0">
              <a:latin typeface="Times New Roman" pitchFamily="18" charset="0"/>
              <a:cs typeface="Times New Roman" pitchFamily="18" charset="0"/>
            </a:endParaRPr>
          </a:p>
        </p:txBody>
      </p:sp>
      <p:sp>
        <p:nvSpPr>
          <p:cNvPr id="11" name="TextBox 10"/>
          <p:cNvSpPr txBox="1"/>
          <p:nvPr/>
        </p:nvSpPr>
        <p:spPr>
          <a:xfrm>
            <a:off x="6858000" y="6407730"/>
            <a:ext cx="2204450"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Phone: 1300 775 487</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256472"/>
            <a:ext cx="8610600" cy="2169825"/>
          </a:xfrm>
          <a:prstGeom prst="rect">
            <a:avLst/>
          </a:prstGeom>
          <a:noFill/>
        </p:spPr>
        <p:txBody>
          <a:bodyPr wrap="square" rtlCol="0">
            <a:spAutoFit/>
          </a:bodyPr>
          <a:lstStyle/>
          <a:p>
            <a:pPr algn="just">
              <a:lnSpc>
                <a:spcPct val="150000"/>
              </a:lnSpc>
            </a:pPr>
            <a:r>
              <a:rPr lang="en-US" dirty="0" smtClean="0"/>
              <a:t>At Metrolec our fully licensed electricians have over 10 years’ experience in the installation of  air conditioners in family homes. A large part of our business is domestic so we understand the best systems available for various domestic requirements. We have a full range of quality </a:t>
            </a:r>
            <a:r>
              <a:rPr lang="en-US" dirty="0" smtClean="0">
                <a:hlinkClick r:id="rId2"/>
              </a:rPr>
              <a:t>Ducted Air Conditioning </a:t>
            </a:r>
            <a:r>
              <a:rPr lang="en-US" dirty="0" smtClean="0"/>
              <a:t>systems for the domestic market.</a:t>
            </a:r>
            <a:endParaRPr lang="en-US" dirty="0"/>
          </a:p>
        </p:txBody>
      </p:sp>
      <p:sp>
        <p:nvSpPr>
          <p:cNvPr id="3" name="TextBox 2"/>
          <p:cNvSpPr txBox="1"/>
          <p:nvPr/>
        </p:nvSpPr>
        <p:spPr>
          <a:xfrm>
            <a:off x="729738" y="1030069"/>
            <a:ext cx="7728462" cy="646331"/>
          </a:xfrm>
          <a:prstGeom prst="rect">
            <a:avLst/>
          </a:prstGeom>
          <a:noFill/>
        </p:spPr>
        <p:txBody>
          <a:bodyPr wrap="none" rtlCol="0">
            <a:spAutoFit/>
          </a:bodyPr>
          <a:lstStyle/>
          <a:p>
            <a:pPr algn="ctr"/>
            <a:r>
              <a:rPr lang="en-US" sz="3600" b="1" dirty="0" smtClean="0">
                <a:solidFill>
                  <a:srgbClr val="3366FF"/>
                </a:solidFill>
              </a:rPr>
              <a:t>Domestic Ducted Air Conditioning</a:t>
            </a:r>
          </a:p>
        </p:txBody>
      </p:sp>
      <p:pic>
        <p:nvPicPr>
          <p:cNvPr id="4" name="Picture 3" descr="Ducted Air Conditioning.jpg"/>
          <p:cNvPicPr>
            <a:picLocks noChangeAspect="1"/>
          </p:cNvPicPr>
          <p:nvPr/>
        </p:nvPicPr>
        <p:blipFill>
          <a:blip r:embed="rId3"/>
          <a:stretch>
            <a:fillRect/>
          </a:stretch>
        </p:blipFill>
        <p:spPr>
          <a:xfrm>
            <a:off x="1905000" y="4267200"/>
            <a:ext cx="5105400" cy="2235200"/>
          </a:xfrm>
          <a:prstGeom prst="rect">
            <a:avLst/>
          </a:prstGeom>
        </p:spPr>
      </p:pic>
      <p:sp>
        <p:nvSpPr>
          <p:cNvPr id="7" name="TextBox 6"/>
          <p:cNvSpPr txBox="1"/>
          <p:nvPr/>
        </p:nvSpPr>
        <p:spPr>
          <a:xfrm>
            <a:off x="37902" y="6384758"/>
            <a:ext cx="3848298"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Website: </a:t>
            </a:r>
            <a:r>
              <a:rPr lang="en-US" b="1" dirty="0" smtClean="0">
                <a:latin typeface="Times New Roman" pitchFamily="18" charset="0"/>
                <a:cs typeface="Times New Roman" pitchFamily="18" charset="0"/>
                <a:hlinkClick r:id="rId4"/>
              </a:rPr>
              <a:t>http://www.metrolec.net.au/</a:t>
            </a:r>
            <a:endParaRPr lang="en-US" b="1" dirty="0">
              <a:latin typeface="Times New Roman" pitchFamily="18" charset="0"/>
              <a:cs typeface="Times New Roman" pitchFamily="18" charset="0"/>
            </a:endParaRPr>
          </a:p>
        </p:txBody>
      </p:sp>
      <p:sp>
        <p:nvSpPr>
          <p:cNvPr id="8" name="TextBox 7"/>
          <p:cNvSpPr txBox="1"/>
          <p:nvPr/>
        </p:nvSpPr>
        <p:spPr>
          <a:xfrm>
            <a:off x="6858000" y="6407730"/>
            <a:ext cx="2204450"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Phone: 1300 775 487</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6479" y="838200"/>
            <a:ext cx="7755521" cy="461665"/>
          </a:xfrm>
          <a:prstGeom prst="rect">
            <a:avLst/>
          </a:prstGeom>
          <a:noFill/>
        </p:spPr>
        <p:txBody>
          <a:bodyPr wrap="none" rtlCol="0">
            <a:spAutoFit/>
          </a:bodyPr>
          <a:lstStyle/>
          <a:p>
            <a:r>
              <a:rPr lang="en-US" sz="2400" b="1" dirty="0" smtClean="0">
                <a:solidFill>
                  <a:srgbClr val="3366FF"/>
                </a:solidFill>
              </a:rPr>
              <a:t>Domestic Electrical Power Points and Light Switches</a:t>
            </a:r>
          </a:p>
        </p:txBody>
      </p:sp>
      <p:sp>
        <p:nvSpPr>
          <p:cNvPr id="3" name="TextBox 2"/>
          <p:cNvSpPr txBox="1"/>
          <p:nvPr/>
        </p:nvSpPr>
        <p:spPr>
          <a:xfrm>
            <a:off x="381000" y="1676400"/>
            <a:ext cx="8153400" cy="2169825"/>
          </a:xfrm>
          <a:prstGeom prst="rect">
            <a:avLst/>
          </a:prstGeom>
          <a:noFill/>
        </p:spPr>
        <p:txBody>
          <a:bodyPr wrap="square" rtlCol="0">
            <a:spAutoFit/>
          </a:bodyPr>
          <a:lstStyle/>
          <a:p>
            <a:pPr>
              <a:lnSpc>
                <a:spcPct val="150000"/>
              </a:lnSpc>
            </a:pPr>
            <a:r>
              <a:rPr lang="en-US" dirty="0" smtClean="0">
                <a:hlinkClick r:id="rId2"/>
              </a:rPr>
              <a:t>Power Points </a:t>
            </a:r>
            <a:r>
              <a:rPr lang="en-US" dirty="0" smtClean="0"/>
              <a:t>and </a:t>
            </a:r>
            <a:r>
              <a:rPr lang="en-US" dirty="0" smtClean="0">
                <a:hlinkClick r:id="rId3"/>
              </a:rPr>
              <a:t>Light Switches </a:t>
            </a:r>
            <a:r>
              <a:rPr lang="en-US" dirty="0" smtClean="0"/>
              <a:t>come in all shapes, sizes and designs and should always be installed by a fully qualified and licensed electrician. We can have one of our electricians at your home within 24 hours for non-emergency jobs and have everything installed with a minimum of disruption and at a very affordable price.</a:t>
            </a:r>
            <a:endParaRPr lang="en-US" dirty="0"/>
          </a:p>
        </p:txBody>
      </p:sp>
      <p:pic>
        <p:nvPicPr>
          <p:cNvPr id="4" name="Picture 3" descr="Power Points and Light Switches.jpg"/>
          <p:cNvPicPr>
            <a:picLocks noChangeAspect="1"/>
          </p:cNvPicPr>
          <p:nvPr/>
        </p:nvPicPr>
        <p:blipFill>
          <a:blip r:embed="rId4"/>
          <a:stretch>
            <a:fillRect/>
          </a:stretch>
        </p:blipFill>
        <p:spPr>
          <a:xfrm>
            <a:off x="1143000" y="3962400"/>
            <a:ext cx="6781800" cy="20750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37902" y="6384758"/>
            <a:ext cx="3848298"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Website: </a:t>
            </a:r>
            <a:r>
              <a:rPr lang="en-US" b="1" dirty="0" smtClean="0">
                <a:latin typeface="Times New Roman" pitchFamily="18" charset="0"/>
                <a:cs typeface="Times New Roman" pitchFamily="18" charset="0"/>
                <a:hlinkClick r:id="rId5"/>
              </a:rPr>
              <a:t>http://www.metrolec.net.au/</a:t>
            </a:r>
            <a:endParaRPr lang="en-US" b="1" dirty="0">
              <a:latin typeface="Times New Roman" pitchFamily="18" charset="0"/>
              <a:cs typeface="Times New Roman" pitchFamily="18" charset="0"/>
            </a:endParaRPr>
          </a:p>
        </p:txBody>
      </p:sp>
      <p:sp>
        <p:nvSpPr>
          <p:cNvPr id="8" name="TextBox 7"/>
          <p:cNvSpPr txBox="1"/>
          <p:nvPr/>
        </p:nvSpPr>
        <p:spPr>
          <a:xfrm>
            <a:off x="6858000" y="6407730"/>
            <a:ext cx="2204450"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Phone: 1300 775 487</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1290" y="1153180"/>
            <a:ext cx="2407710" cy="523220"/>
          </a:xfrm>
          <a:prstGeom prst="rect">
            <a:avLst/>
          </a:prstGeom>
          <a:noFill/>
        </p:spPr>
        <p:txBody>
          <a:bodyPr wrap="none" rtlCol="0">
            <a:spAutoFit/>
          </a:bodyPr>
          <a:lstStyle/>
          <a:p>
            <a:r>
              <a:rPr lang="en-US" sz="2800" b="1" dirty="0" smtClean="0">
                <a:solidFill>
                  <a:srgbClr val="3366FF"/>
                </a:solidFill>
              </a:rPr>
              <a:t>LED Lighting</a:t>
            </a:r>
          </a:p>
        </p:txBody>
      </p:sp>
      <p:sp>
        <p:nvSpPr>
          <p:cNvPr id="3" name="TextBox 2"/>
          <p:cNvSpPr txBox="1"/>
          <p:nvPr/>
        </p:nvSpPr>
        <p:spPr>
          <a:xfrm>
            <a:off x="5334000" y="1153180"/>
            <a:ext cx="2395784" cy="523220"/>
          </a:xfrm>
          <a:prstGeom prst="rect">
            <a:avLst/>
          </a:prstGeom>
          <a:noFill/>
        </p:spPr>
        <p:txBody>
          <a:bodyPr wrap="none" rtlCol="0">
            <a:spAutoFit/>
          </a:bodyPr>
          <a:lstStyle/>
          <a:p>
            <a:r>
              <a:rPr lang="en-US" sz="2800" b="1" dirty="0" smtClean="0">
                <a:solidFill>
                  <a:srgbClr val="3366FF"/>
                </a:solidFill>
              </a:rPr>
              <a:t>Safety Switch</a:t>
            </a:r>
            <a:endParaRPr lang="en-US" sz="2800" b="1" dirty="0">
              <a:solidFill>
                <a:srgbClr val="3366FF"/>
              </a:solidFill>
            </a:endParaRPr>
          </a:p>
        </p:txBody>
      </p:sp>
      <p:sp>
        <p:nvSpPr>
          <p:cNvPr id="4" name="TextBox 3"/>
          <p:cNvSpPr txBox="1"/>
          <p:nvPr/>
        </p:nvSpPr>
        <p:spPr>
          <a:xfrm>
            <a:off x="304800" y="1676400"/>
            <a:ext cx="3886200" cy="3000821"/>
          </a:xfrm>
          <a:prstGeom prst="rect">
            <a:avLst/>
          </a:prstGeom>
          <a:noFill/>
        </p:spPr>
        <p:txBody>
          <a:bodyPr wrap="square" rtlCol="0">
            <a:spAutoFit/>
          </a:bodyPr>
          <a:lstStyle/>
          <a:p>
            <a:pPr>
              <a:lnSpc>
                <a:spcPct val="150000"/>
              </a:lnSpc>
            </a:pPr>
            <a:r>
              <a:rPr lang="en-US" dirty="0" smtClean="0"/>
              <a:t>LED Lighting is extremely energy efficient, which means savings on your electricity bill. Metrolec have over 20 years’ experience in the electrical trades industry and are the go to people for </a:t>
            </a:r>
            <a:r>
              <a:rPr lang="en-US" dirty="0" smtClean="0">
                <a:hlinkClick r:id="rId2"/>
              </a:rPr>
              <a:t>LED Lighting </a:t>
            </a:r>
            <a:r>
              <a:rPr lang="en-US" dirty="0" smtClean="0"/>
              <a:t>in Adelaide.</a:t>
            </a:r>
            <a:endParaRPr lang="en-US" dirty="0"/>
          </a:p>
        </p:txBody>
      </p:sp>
      <p:sp>
        <p:nvSpPr>
          <p:cNvPr id="5" name="TextBox 4"/>
          <p:cNvSpPr txBox="1"/>
          <p:nvPr/>
        </p:nvSpPr>
        <p:spPr>
          <a:xfrm>
            <a:off x="4572000" y="1676400"/>
            <a:ext cx="3886200" cy="2957861"/>
          </a:xfrm>
          <a:prstGeom prst="rect">
            <a:avLst/>
          </a:prstGeom>
          <a:noFill/>
        </p:spPr>
        <p:txBody>
          <a:bodyPr wrap="square" rtlCol="0">
            <a:spAutoFit/>
          </a:bodyPr>
          <a:lstStyle/>
          <a:p>
            <a:pPr>
              <a:lnSpc>
                <a:spcPct val="150000"/>
              </a:lnSpc>
            </a:pPr>
            <a:r>
              <a:rPr lang="en-US" dirty="0" smtClean="0"/>
              <a:t>One of the best forms of protection for your property is a reliable and top quality Domestic Electrical Safety Switch. At Metrolec, our fully licensed and qualified electricians are proud to work with Clipsal Safety Switches. </a:t>
            </a:r>
            <a:endParaRPr lang="en-US" dirty="0"/>
          </a:p>
        </p:txBody>
      </p:sp>
      <p:pic>
        <p:nvPicPr>
          <p:cNvPr id="6" name="Picture 5" descr="led lighting.jpg"/>
          <p:cNvPicPr>
            <a:picLocks noChangeAspect="1"/>
          </p:cNvPicPr>
          <p:nvPr/>
        </p:nvPicPr>
        <p:blipFill>
          <a:blip r:embed="rId3"/>
          <a:stretch>
            <a:fillRect/>
          </a:stretch>
        </p:blipFill>
        <p:spPr>
          <a:xfrm>
            <a:off x="1295400" y="4752975"/>
            <a:ext cx="1905000" cy="1724025"/>
          </a:xfrm>
          <a:prstGeom prst="rect">
            <a:avLst/>
          </a:prstGeom>
        </p:spPr>
      </p:pic>
      <p:pic>
        <p:nvPicPr>
          <p:cNvPr id="1026" name="Picture 2" descr="Y:\SEO - Projects\Metrolac\Images\switchboards.jpg"/>
          <p:cNvPicPr>
            <a:picLocks noChangeAspect="1" noChangeArrowheads="1"/>
          </p:cNvPicPr>
          <p:nvPr/>
        </p:nvPicPr>
        <p:blipFill>
          <a:blip r:embed="rId4"/>
          <a:srcRect/>
          <a:stretch>
            <a:fillRect/>
          </a:stretch>
        </p:blipFill>
        <p:spPr bwMode="auto">
          <a:xfrm>
            <a:off x="5562600" y="4724400"/>
            <a:ext cx="1905000" cy="1724025"/>
          </a:xfrm>
          <a:prstGeom prst="rect">
            <a:avLst/>
          </a:prstGeom>
          <a:noFill/>
        </p:spPr>
      </p:pic>
      <p:sp>
        <p:nvSpPr>
          <p:cNvPr id="11" name="TextBox 10"/>
          <p:cNvSpPr txBox="1"/>
          <p:nvPr/>
        </p:nvSpPr>
        <p:spPr>
          <a:xfrm>
            <a:off x="37902" y="6384758"/>
            <a:ext cx="3848298"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Website: </a:t>
            </a:r>
            <a:r>
              <a:rPr lang="en-US" b="1" dirty="0" smtClean="0">
                <a:latin typeface="Times New Roman" pitchFamily="18" charset="0"/>
                <a:cs typeface="Times New Roman" pitchFamily="18" charset="0"/>
                <a:hlinkClick r:id="rId5"/>
              </a:rPr>
              <a:t>http://www.metrolec.net.au/</a:t>
            </a:r>
            <a:endParaRPr lang="en-US" b="1" dirty="0">
              <a:latin typeface="Times New Roman" pitchFamily="18" charset="0"/>
              <a:cs typeface="Times New Roman" pitchFamily="18" charset="0"/>
            </a:endParaRPr>
          </a:p>
        </p:txBody>
      </p:sp>
      <p:sp>
        <p:nvSpPr>
          <p:cNvPr id="12" name="TextBox 11"/>
          <p:cNvSpPr txBox="1"/>
          <p:nvPr/>
        </p:nvSpPr>
        <p:spPr>
          <a:xfrm>
            <a:off x="6858000" y="6407730"/>
            <a:ext cx="2204450"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Phone: 1300 775 487</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2362" y="914400"/>
            <a:ext cx="3760838" cy="769441"/>
          </a:xfrm>
          <a:prstGeom prst="rect">
            <a:avLst/>
          </a:prstGeom>
          <a:noFill/>
        </p:spPr>
        <p:txBody>
          <a:bodyPr wrap="none" rtlCol="0">
            <a:spAutoFit/>
          </a:bodyPr>
          <a:lstStyle/>
          <a:p>
            <a:r>
              <a:rPr lang="en-US" sz="4400" b="1" dirty="0" smtClean="0">
                <a:solidFill>
                  <a:srgbClr val="3366FF"/>
                </a:solidFill>
              </a:rPr>
              <a:t>Switchboards</a:t>
            </a:r>
            <a:endParaRPr lang="en-US" sz="3600" b="1" dirty="0" smtClean="0">
              <a:solidFill>
                <a:srgbClr val="3366FF"/>
              </a:solidFill>
            </a:endParaRPr>
          </a:p>
        </p:txBody>
      </p:sp>
      <p:sp>
        <p:nvSpPr>
          <p:cNvPr id="3" name="TextBox 2"/>
          <p:cNvSpPr txBox="1"/>
          <p:nvPr/>
        </p:nvSpPr>
        <p:spPr>
          <a:xfrm>
            <a:off x="290945" y="1905000"/>
            <a:ext cx="8610600" cy="3970318"/>
          </a:xfrm>
          <a:prstGeom prst="rect">
            <a:avLst/>
          </a:prstGeom>
          <a:noFill/>
        </p:spPr>
        <p:txBody>
          <a:bodyPr wrap="square" rtlCol="0">
            <a:spAutoFit/>
          </a:bodyPr>
          <a:lstStyle/>
          <a:p>
            <a:pPr algn="just"/>
            <a:r>
              <a:rPr lang="en-CA" dirty="0"/>
              <a:t>Safety switches are a crucial component for any switchboard, and for good reason. They are expected to activate the second they are needed, when your mechanical device fails, the safety switch will ensure that the board and anything else is protected. However, they require regular testing, usually a few months at a time. Although we recommend hiring an electrician, there are a few tests you can perform to identify any problems your safety switches may be having, or if it needs to be repaired by an electrician. </a:t>
            </a:r>
            <a:endParaRPr lang="en-CA" dirty="0" smtClean="0"/>
          </a:p>
          <a:p>
            <a:pPr algn="just"/>
            <a:endParaRPr lang="en-CA" dirty="0"/>
          </a:p>
          <a:p>
            <a:pPr algn="just"/>
            <a:r>
              <a:rPr lang="en-CA" dirty="0"/>
              <a:t>It is important to understand the safety concerns of </a:t>
            </a:r>
            <a:r>
              <a:rPr lang="en-CA" dirty="0" smtClean="0">
                <a:hlinkClick r:id="rId2"/>
              </a:rPr>
              <a:t>switchboards</a:t>
            </a:r>
            <a:r>
              <a:rPr lang="en-CA" dirty="0" smtClean="0"/>
              <a:t>, </a:t>
            </a:r>
            <a:r>
              <a:rPr lang="en-CA" dirty="0"/>
              <a:t>and what you need to watch </a:t>
            </a:r>
            <a:r>
              <a:rPr lang="en-CA" dirty="0" smtClean="0"/>
              <a:t>for.</a:t>
            </a:r>
            <a:r>
              <a:rPr lang="en-CA" dirty="0"/>
              <a:t> </a:t>
            </a:r>
            <a:r>
              <a:rPr lang="en-CA" dirty="0" smtClean="0"/>
              <a:t>Before </a:t>
            </a:r>
            <a:r>
              <a:rPr lang="en-CA" dirty="0"/>
              <a:t>you can contact an electrician, it is important to return the switch back to its original position. If it was ON, then pressing it again will bring it back to this state. However, in some rare cases, the switch may still be operating but may not be functioned correctly, it is important to hire a professional electrician </a:t>
            </a:r>
            <a:r>
              <a:rPr lang="en-CA" dirty="0" err="1"/>
              <a:t>Gawler</a:t>
            </a:r>
            <a:r>
              <a:rPr lang="en-CA" dirty="0"/>
              <a:t> that can safely test and repair any problems. </a:t>
            </a:r>
            <a:endParaRPr lang="en-US" dirty="0"/>
          </a:p>
        </p:txBody>
      </p:sp>
      <p:sp>
        <p:nvSpPr>
          <p:cNvPr id="6" name="TextBox 5"/>
          <p:cNvSpPr txBox="1"/>
          <p:nvPr/>
        </p:nvSpPr>
        <p:spPr>
          <a:xfrm>
            <a:off x="37902" y="6384758"/>
            <a:ext cx="3848298"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Website: </a:t>
            </a:r>
            <a:r>
              <a:rPr lang="en-US" b="1" dirty="0" smtClean="0">
                <a:latin typeface="Times New Roman" pitchFamily="18" charset="0"/>
                <a:cs typeface="Times New Roman" pitchFamily="18" charset="0"/>
                <a:hlinkClick r:id="rId3"/>
              </a:rPr>
              <a:t>http://www.metrolec.net.au/</a:t>
            </a:r>
            <a:endParaRPr lang="en-US" b="1" dirty="0">
              <a:latin typeface="Times New Roman" pitchFamily="18" charset="0"/>
              <a:cs typeface="Times New Roman" pitchFamily="18" charset="0"/>
            </a:endParaRPr>
          </a:p>
        </p:txBody>
      </p:sp>
      <p:sp>
        <p:nvSpPr>
          <p:cNvPr id="7" name="TextBox 6"/>
          <p:cNvSpPr txBox="1"/>
          <p:nvPr/>
        </p:nvSpPr>
        <p:spPr>
          <a:xfrm>
            <a:off x="6858000" y="6407730"/>
            <a:ext cx="2204450"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Phone: 1300 775 487</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witchboards.jpg"/>
          <p:cNvPicPr>
            <a:picLocks noChangeAspect="1"/>
          </p:cNvPicPr>
          <p:nvPr/>
        </p:nvPicPr>
        <p:blipFill>
          <a:blip r:embed="rId2"/>
          <a:stretch>
            <a:fillRect/>
          </a:stretch>
        </p:blipFill>
        <p:spPr>
          <a:xfrm>
            <a:off x="609600" y="2819400"/>
            <a:ext cx="3624762" cy="20016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descr="light switches.jpg"/>
          <p:cNvPicPr>
            <a:picLocks noChangeAspect="1"/>
          </p:cNvPicPr>
          <p:nvPr/>
        </p:nvPicPr>
        <p:blipFill>
          <a:blip r:embed="rId3"/>
          <a:stretch>
            <a:fillRect/>
          </a:stretch>
        </p:blipFill>
        <p:spPr>
          <a:xfrm>
            <a:off x="5410200" y="2514600"/>
            <a:ext cx="3048000" cy="27584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2792362" y="914400"/>
            <a:ext cx="3760838" cy="769441"/>
          </a:xfrm>
          <a:prstGeom prst="rect">
            <a:avLst/>
          </a:prstGeom>
          <a:noFill/>
        </p:spPr>
        <p:txBody>
          <a:bodyPr wrap="none" rtlCol="0">
            <a:spAutoFit/>
          </a:bodyPr>
          <a:lstStyle/>
          <a:p>
            <a:r>
              <a:rPr lang="en-US" sz="4400" b="1" dirty="0" smtClean="0">
                <a:solidFill>
                  <a:srgbClr val="3366FF"/>
                </a:solidFill>
              </a:rPr>
              <a:t>Switchboards</a:t>
            </a:r>
            <a:endParaRPr lang="en-US" sz="3600" b="1" dirty="0" smtClean="0">
              <a:solidFill>
                <a:srgbClr val="3366FF"/>
              </a:solidFill>
            </a:endParaRPr>
          </a:p>
        </p:txBody>
      </p:sp>
      <p:sp>
        <p:nvSpPr>
          <p:cNvPr id="9" name="TextBox 8"/>
          <p:cNvSpPr txBox="1"/>
          <p:nvPr/>
        </p:nvSpPr>
        <p:spPr>
          <a:xfrm>
            <a:off x="37902" y="6384758"/>
            <a:ext cx="3848298"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Website: </a:t>
            </a:r>
            <a:r>
              <a:rPr lang="en-US" b="1" dirty="0" smtClean="0">
                <a:latin typeface="Times New Roman" pitchFamily="18" charset="0"/>
                <a:cs typeface="Times New Roman" pitchFamily="18" charset="0"/>
                <a:hlinkClick r:id="rId4"/>
              </a:rPr>
              <a:t>http://www.metrolec.net.au/</a:t>
            </a:r>
            <a:endParaRPr lang="en-US" b="1" dirty="0">
              <a:latin typeface="Times New Roman" pitchFamily="18" charset="0"/>
              <a:cs typeface="Times New Roman" pitchFamily="18" charset="0"/>
            </a:endParaRPr>
          </a:p>
        </p:txBody>
      </p:sp>
      <p:sp>
        <p:nvSpPr>
          <p:cNvPr id="10" name="TextBox 9"/>
          <p:cNvSpPr txBox="1"/>
          <p:nvPr/>
        </p:nvSpPr>
        <p:spPr>
          <a:xfrm>
            <a:off x="6858000" y="6407730"/>
            <a:ext cx="2204450"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Phone: 1300 775 487</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1400" y="838200"/>
            <a:ext cx="1678665" cy="830997"/>
          </a:xfrm>
          <a:prstGeom prst="rect">
            <a:avLst/>
          </a:prstGeom>
          <a:noFill/>
        </p:spPr>
        <p:txBody>
          <a:bodyPr wrap="none" rtlCol="0">
            <a:spAutoFit/>
          </a:bodyPr>
          <a:lstStyle/>
          <a:p>
            <a:pPr algn="ctr"/>
            <a:r>
              <a:rPr lang="en-US" sz="4800" b="1" dirty="0" smtClean="0">
                <a:solidFill>
                  <a:srgbClr val="3366FF"/>
                </a:solidFill>
              </a:rPr>
              <a:t>Solar</a:t>
            </a:r>
            <a:endParaRPr lang="en-US" b="1" dirty="0">
              <a:solidFill>
                <a:srgbClr val="3366FF"/>
              </a:solidFill>
            </a:endParaRPr>
          </a:p>
        </p:txBody>
      </p:sp>
      <p:sp>
        <p:nvSpPr>
          <p:cNvPr id="3" name="TextBox 2"/>
          <p:cNvSpPr txBox="1"/>
          <p:nvPr/>
        </p:nvSpPr>
        <p:spPr>
          <a:xfrm>
            <a:off x="304800" y="1828800"/>
            <a:ext cx="8534400" cy="1711366"/>
          </a:xfrm>
          <a:prstGeom prst="rect">
            <a:avLst/>
          </a:prstGeom>
          <a:noFill/>
        </p:spPr>
        <p:txBody>
          <a:bodyPr wrap="square" rtlCol="0">
            <a:spAutoFit/>
          </a:bodyPr>
          <a:lstStyle/>
          <a:p>
            <a:pPr algn="just">
              <a:lnSpc>
                <a:spcPct val="150000"/>
              </a:lnSpc>
            </a:pPr>
            <a:r>
              <a:rPr lang="en-US" dirty="0" smtClean="0"/>
              <a:t>Reducing energy bills and taking care of the environment by lowering carbon emissions should be high on any households list and at Metrolec we can help you</a:t>
            </a:r>
            <a:r>
              <a:rPr lang="en-US" dirty="0"/>
              <a:t> </a:t>
            </a:r>
            <a:r>
              <a:rPr lang="en-US" dirty="0" smtClean="0"/>
              <a:t>do exactly that. We can give you the best advice, sales, installation and service on top quality Solar Power Systems for your home electricity needs.</a:t>
            </a:r>
            <a:endParaRPr lang="en-US" dirty="0"/>
          </a:p>
        </p:txBody>
      </p:sp>
      <p:pic>
        <p:nvPicPr>
          <p:cNvPr id="4" name="Picture 3" descr="solar electrician gawler.jpg"/>
          <p:cNvPicPr>
            <a:picLocks noChangeAspect="1"/>
          </p:cNvPicPr>
          <p:nvPr/>
        </p:nvPicPr>
        <p:blipFill>
          <a:blip r:embed="rId2"/>
          <a:stretch>
            <a:fillRect/>
          </a:stretch>
        </p:blipFill>
        <p:spPr>
          <a:xfrm>
            <a:off x="1524000" y="3886200"/>
            <a:ext cx="5953622" cy="23204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37902" y="6384758"/>
            <a:ext cx="3848298"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Website: </a:t>
            </a:r>
            <a:r>
              <a:rPr lang="en-US" b="1" dirty="0" smtClean="0">
                <a:latin typeface="Times New Roman" pitchFamily="18" charset="0"/>
                <a:cs typeface="Times New Roman" pitchFamily="18" charset="0"/>
                <a:hlinkClick r:id="rId3"/>
              </a:rPr>
              <a:t>http://www.metrolec.net.au/</a:t>
            </a:r>
            <a:endParaRPr lang="en-US" b="1" dirty="0">
              <a:latin typeface="Times New Roman" pitchFamily="18" charset="0"/>
              <a:cs typeface="Times New Roman" pitchFamily="18" charset="0"/>
            </a:endParaRPr>
          </a:p>
        </p:txBody>
      </p:sp>
      <p:sp>
        <p:nvSpPr>
          <p:cNvPr id="8" name="TextBox 7"/>
          <p:cNvSpPr txBox="1"/>
          <p:nvPr/>
        </p:nvSpPr>
        <p:spPr>
          <a:xfrm>
            <a:off x="6858000" y="6407730"/>
            <a:ext cx="2204450"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Phone: 1300 775 487</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838200"/>
            <a:ext cx="2447465" cy="369332"/>
          </a:xfrm>
          <a:prstGeom prst="rect">
            <a:avLst/>
          </a:prstGeom>
          <a:noFill/>
        </p:spPr>
        <p:txBody>
          <a:bodyPr wrap="none" rtlCol="0">
            <a:spAutoFit/>
          </a:bodyPr>
          <a:lstStyle/>
          <a:p>
            <a:r>
              <a:rPr lang="en-US" b="1" dirty="0" smtClean="0">
                <a:solidFill>
                  <a:srgbClr val="3366FF"/>
                </a:solidFill>
              </a:rPr>
              <a:t>Solar - Brand </a:t>
            </a:r>
            <a:r>
              <a:rPr lang="en-US" b="1" dirty="0" err="1" smtClean="0">
                <a:solidFill>
                  <a:srgbClr val="3366FF"/>
                </a:solidFill>
              </a:rPr>
              <a:t>Suntrix</a:t>
            </a:r>
            <a:endParaRPr lang="en-US" b="1" dirty="0">
              <a:solidFill>
                <a:srgbClr val="3366FF"/>
              </a:solidFill>
            </a:endParaRPr>
          </a:p>
        </p:txBody>
      </p:sp>
      <p:sp>
        <p:nvSpPr>
          <p:cNvPr id="3" name="TextBox 2"/>
          <p:cNvSpPr txBox="1"/>
          <p:nvPr/>
        </p:nvSpPr>
        <p:spPr>
          <a:xfrm>
            <a:off x="5486646" y="838200"/>
            <a:ext cx="2285754" cy="369332"/>
          </a:xfrm>
          <a:prstGeom prst="rect">
            <a:avLst/>
          </a:prstGeom>
          <a:noFill/>
        </p:spPr>
        <p:txBody>
          <a:bodyPr wrap="none" rtlCol="0">
            <a:spAutoFit/>
          </a:bodyPr>
          <a:lstStyle/>
          <a:p>
            <a:r>
              <a:rPr lang="en-US" b="1" dirty="0" smtClean="0">
                <a:solidFill>
                  <a:srgbClr val="3366FF"/>
                </a:solidFill>
              </a:rPr>
              <a:t>Solar - Brand </a:t>
            </a:r>
            <a:r>
              <a:rPr lang="en-US" b="1" dirty="0" err="1" smtClean="0">
                <a:solidFill>
                  <a:srgbClr val="3366FF"/>
                </a:solidFill>
              </a:rPr>
              <a:t>Tindo</a:t>
            </a:r>
            <a:endParaRPr lang="en-US" b="1" dirty="0">
              <a:solidFill>
                <a:srgbClr val="3366FF"/>
              </a:solidFill>
            </a:endParaRPr>
          </a:p>
        </p:txBody>
      </p:sp>
      <p:sp>
        <p:nvSpPr>
          <p:cNvPr id="4" name="TextBox 3"/>
          <p:cNvSpPr txBox="1"/>
          <p:nvPr/>
        </p:nvSpPr>
        <p:spPr>
          <a:xfrm>
            <a:off x="424869" y="1453276"/>
            <a:ext cx="3842331" cy="2957861"/>
          </a:xfrm>
          <a:prstGeom prst="rect">
            <a:avLst/>
          </a:prstGeom>
          <a:noFill/>
        </p:spPr>
        <p:txBody>
          <a:bodyPr wrap="square" rtlCol="0">
            <a:spAutoFit/>
          </a:bodyPr>
          <a:lstStyle/>
          <a:p>
            <a:pPr algn="just">
              <a:lnSpc>
                <a:spcPct val="150000"/>
              </a:lnSpc>
            </a:pPr>
            <a:r>
              <a:rPr lang="en-US" dirty="0" smtClean="0"/>
              <a:t>When we install a </a:t>
            </a:r>
            <a:r>
              <a:rPr lang="en-US" dirty="0" err="1" smtClean="0"/>
              <a:t>SunTrix</a:t>
            </a:r>
            <a:r>
              <a:rPr lang="en-US" dirty="0" smtClean="0"/>
              <a:t> in your home we know you’re going to get the very best in quality and performance. Locally manufactured, </a:t>
            </a:r>
            <a:r>
              <a:rPr lang="en-US" dirty="0" err="1" smtClean="0"/>
              <a:t>SunTrix</a:t>
            </a:r>
            <a:r>
              <a:rPr lang="en-US" dirty="0" smtClean="0"/>
              <a:t> have produced 1000s of Solar systems for South Australians and the benefits have been great.</a:t>
            </a:r>
            <a:endParaRPr lang="en-US" dirty="0">
              <a:latin typeface="Constantia" pitchFamily="18" charset="0"/>
            </a:endParaRPr>
          </a:p>
        </p:txBody>
      </p:sp>
      <p:sp>
        <p:nvSpPr>
          <p:cNvPr id="5" name="TextBox 4"/>
          <p:cNvSpPr txBox="1"/>
          <p:nvPr/>
        </p:nvSpPr>
        <p:spPr>
          <a:xfrm>
            <a:off x="4768269" y="1447800"/>
            <a:ext cx="3842331" cy="3000821"/>
          </a:xfrm>
          <a:prstGeom prst="rect">
            <a:avLst/>
          </a:prstGeom>
          <a:noFill/>
        </p:spPr>
        <p:txBody>
          <a:bodyPr wrap="square" rtlCol="0">
            <a:spAutoFit/>
          </a:bodyPr>
          <a:lstStyle/>
          <a:p>
            <a:pPr algn="just">
              <a:lnSpc>
                <a:spcPct val="150000"/>
              </a:lnSpc>
            </a:pPr>
            <a:r>
              <a:rPr lang="en-US" dirty="0" err="1" smtClean="0"/>
              <a:t>Tindo</a:t>
            </a:r>
            <a:r>
              <a:rPr lang="en-US" dirty="0" smtClean="0"/>
              <a:t> Solar Panels are Australian made for Australia and the rest of the world</a:t>
            </a:r>
            <a:r>
              <a:rPr lang="en-US" dirty="0" smtClean="0">
                <a:latin typeface="Constantia" pitchFamily="18" charset="0"/>
              </a:rPr>
              <a:t>. </a:t>
            </a:r>
            <a:r>
              <a:rPr lang="en-US" dirty="0" smtClean="0"/>
              <a:t>They use advanced technology to produce </a:t>
            </a:r>
            <a:r>
              <a:rPr lang="en-US" dirty="0" err="1" smtClean="0"/>
              <a:t>Tindo</a:t>
            </a:r>
            <a:r>
              <a:rPr lang="en-US" dirty="0" smtClean="0"/>
              <a:t> Solar Systems that harness the natural energy of the sun efficiently and are made to last.</a:t>
            </a:r>
          </a:p>
        </p:txBody>
      </p:sp>
      <p:pic>
        <p:nvPicPr>
          <p:cNvPr id="2050" name="Picture 2" descr="Y:\SEO - Projects\Metrolac\Images\solar.jpg"/>
          <p:cNvPicPr>
            <a:picLocks noChangeAspect="1" noChangeArrowheads="1"/>
          </p:cNvPicPr>
          <p:nvPr/>
        </p:nvPicPr>
        <p:blipFill>
          <a:blip r:embed="rId2"/>
          <a:srcRect/>
          <a:stretch>
            <a:fillRect/>
          </a:stretch>
        </p:blipFill>
        <p:spPr bwMode="auto">
          <a:xfrm>
            <a:off x="1219200" y="4495800"/>
            <a:ext cx="2133600" cy="19309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1" name="Picture 3" descr="Y:\SEO - Projects\Metrolac\Images\Solar Hot Water.jpg"/>
          <p:cNvPicPr>
            <a:picLocks noChangeAspect="1" noChangeArrowheads="1"/>
          </p:cNvPicPr>
          <p:nvPr/>
        </p:nvPicPr>
        <p:blipFill>
          <a:blip r:embed="rId3"/>
          <a:srcRect/>
          <a:stretch>
            <a:fillRect/>
          </a:stretch>
        </p:blipFill>
        <p:spPr bwMode="auto">
          <a:xfrm>
            <a:off x="5943600" y="4572000"/>
            <a:ext cx="1905000" cy="17240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TextBox 11"/>
          <p:cNvSpPr txBox="1"/>
          <p:nvPr/>
        </p:nvSpPr>
        <p:spPr>
          <a:xfrm>
            <a:off x="37902" y="6384758"/>
            <a:ext cx="3848298"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Website: </a:t>
            </a:r>
            <a:r>
              <a:rPr lang="en-US" b="1" dirty="0" smtClean="0">
                <a:latin typeface="Times New Roman" pitchFamily="18" charset="0"/>
                <a:cs typeface="Times New Roman" pitchFamily="18" charset="0"/>
                <a:hlinkClick r:id="rId4"/>
              </a:rPr>
              <a:t>http://www.metrolec.net.au/</a:t>
            </a:r>
            <a:endParaRPr lang="en-US" b="1" dirty="0">
              <a:latin typeface="Times New Roman" pitchFamily="18" charset="0"/>
              <a:cs typeface="Times New Roman" pitchFamily="18" charset="0"/>
            </a:endParaRPr>
          </a:p>
        </p:txBody>
      </p:sp>
      <p:sp>
        <p:nvSpPr>
          <p:cNvPr id="13" name="TextBox 12"/>
          <p:cNvSpPr txBox="1"/>
          <p:nvPr/>
        </p:nvSpPr>
        <p:spPr>
          <a:xfrm>
            <a:off x="6858000" y="6407730"/>
            <a:ext cx="2204450"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Phone: 1300 775 487</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4600" y="990600"/>
            <a:ext cx="4042004" cy="1015663"/>
          </a:xfrm>
          <a:prstGeom prst="rect">
            <a:avLst/>
          </a:prstGeom>
          <a:noFill/>
        </p:spPr>
        <p:txBody>
          <a:bodyPr wrap="none" rtlCol="0">
            <a:spAutoFit/>
          </a:bodyPr>
          <a:lstStyle/>
          <a:p>
            <a:pPr algn="ctr"/>
            <a:r>
              <a:rPr lang="en-US" sz="6000" b="1" dirty="0" smtClean="0"/>
              <a:t>Thank You</a:t>
            </a:r>
            <a:endParaRPr lang="en-US" sz="6000" b="1" dirty="0"/>
          </a:p>
        </p:txBody>
      </p:sp>
      <p:sp>
        <p:nvSpPr>
          <p:cNvPr id="5" name="TextBox 4"/>
          <p:cNvSpPr txBox="1"/>
          <p:nvPr/>
        </p:nvSpPr>
        <p:spPr>
          <a:xfrm>
            <a:off x="3733800" y="2133600"/>
            <a:ext cx="1912703" cy="584775"/>
          </a:xfrm>
          <a:prstGeom prst="rect">
            <a:avLst/>
          </a:prstGeom>
          <a:noFill/>
        </p:spPr>
        <p:txBody>
          <a:bodyPr wrap="none" rtlCol="0">
            <a:spAutoFit/>
          </a:bodyPr>
          <a:lstStyle/>
          <a:p>
            <a:r>
              <a:rPr lang="en-US" sz="3200" b="1" dirty="0" smtClean="0"/>
              <a:t>Metrolec</a:t>
            </a:r>
            <a:endParaRPr lang="en-US" b="1" dirty="0"/>
          </a:p>
        </p:txBody>
      </p:sp>
      <p:sp>
        <p:nvSpPr>
          <p:cNvPr id="7" name="TextBox 6"/>
          <p:cNvSpPr txBox="1"/>
          <p:nvPr/>
        </p:nvSpPr>
        <p:spPr>
          <a:xfrm>
            <a:off x="1905000" y="3399472"/>
            <a:ext cx="5562600" cy="1477328"/>
          </a:xfrm>
          <a:prstGeom prst="rect">
            <a:avLst/>
          </a:prstGeom>
          <a:noFill/>
        </p:spPr>
        <p:txBody>
          <a:bodyPr wrap="square" rtlCol="0">
            <a:spAutoFit/>
          </a:bodyPr>
          <a:lstStyle/>
          <a:p>
            <a:r>
              <a:rPr lang="en-US" b="1" dirty="0" smtClean="0">
                <a:latin typeface="Times New Roman" pitchFamily="18" charset="0"/>
                <a:cs typeface="Times New Roman" pitchFamily="18" charset="0"/>
              </a:rPr>
              <a:t>Website: </a:t>
            </a:r>
            <a:r>
              <a:rPr lang="en-US" b="1" u="sng" dirty="0">
                <a:latin typeface="Times New Roman" pitchFamily="18" charset="0"/>
                <a:cs typeface="Times New Roman" pitchFamily="18" charset="0"/>
                <a:hlinkClick r:id="rId2"/>
              </a:rPr>
              <a:t>http://www.metrolec.net.au/</a:t>
            </a:r>
            <a:r>
              <a:rPr lang="en-US" b="1" dirty="0" smtClean="0">
                <a:latin typeface="Times New Roman" pitchFamily="18" charset="0"/>
                <a:cs typeface="Times New Roman" pitchFamily="18" charset="0"/>
              </a:rPr>
              <a:t> </a:t>
            </a:r>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Phone</a:t>
            </a:r>
            <a:r>
              <a:rPr lang="en-US"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1300 </a:t>
            </a:r>
            <a:r>
              <a:rPr lang="en-US" b="1" dirty="0">
                <a:latin typeface="Times New Roman" pitchFamily="18" charset="0"/>
                <a:cs typeface="Times New Roman" pitchFamily="18" charset="0"/>
              </a:rPr>
              <a:t>775 487</a:t>
            </a:r>
            <a:r>
              <a:rPr lang="en-US" dirty="0" smtClean="0">
                <a:latin typeface="Times New Roman" pitchFamily="18" charset="0"/>
                <a:cs typeface="Times New Roman" pitchFamily="18" charset="0"/>
              </a:rPr>
              <a:t> </a:t>
            </a:r>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Address: </a:t>
            </a:r>
            <a:r>
              <a:rPr lang="en-US" b="1" dirty="0" smtClean="0">
                <a:latin typeface="Times New Roman" pitchFamily="18" charset="0"/>
                <a:cs typeface="Times New Roman" pitchFamily="18" charset="0"/>
              </a:rPr>
              <a:t> Gawler, Adelaide, South Australia  5118 </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5">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0000FF"/>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TotalTime>
  <Words>844</Words>
  <Application>Microsoft Office PowerPoint</Application>
  <PresentationFormat>On-screen Show (4:3)</PresentationFormat>
  <Paragraphs>62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Aadarsh</dc:creator>
  <cp:lastModifiedBy>Aadarsh</cp:lastModifiedBy>
  <cp:revision>26</cp:revision>
  <dcterms:created xsi:type="dcterms:W3CDTF">2015-01-13T10:31:12Z</dcterms:created>
  <dcterms:modified xsi:type="dcterms:W3CDTF">2015-01-13T13:41:48Z</dcterms:modified>
</cp:coreProperties>
</file>