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0485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25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610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362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004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0497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937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693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236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142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702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36337-D375-459C-AA5B-91A9D213F0BD}" type="datetimeFigureOut">
              <a:rPr lang="en-AU" smtClean="0"/>
              <a:t>4/06/2013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92EC3-B855-4170-BD95-8B443D547D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835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2376264"/>
          </a:xfrm>
        </p:spPr>
        <p:txBody>
          <a:bodyPr/>
          <a:lstStyle/>
          <a:p>
            <a:r>
              <a:rPr lang="en-AU" b="1" dirty="0" smtClean="0">
                <a:solidFill>
                  <a:srgbClr val="FF0000"/>
                </a:solidFill>
              </a:rPr>
              <a:t>Work at Heights Safety </a:t>
            </a:r>
            <a:r>
              <a:rPr lang="en-AU" dirty="0" smtClean="0"/>
              <a:t>Management System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1" y="3861048"/>
            <a:ext cx="7459117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7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5" y="116632"/>
            <a:ext cx="8229600" cy="1143000"/>
          </a:xfrm>
        </p:spPr>
        <p:txBody>
          <a:bodyPr/>
          <a:lstStyle/>
          <a:p>
            <a:r>
              <a:rPr lang="en-AU" dirty="0" smtClean="0"/>
              <a:t>Policy and Philosophy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AU" sz="1400" b="1" dirty="0" smtClean="0">
                <a:solidFill>
                  <a:srgbClr val="FF0000"/>
                </a:solidFill>
              </a:rPr>
              <a:t>B</a:t>
            </a:r>
            <a:r>
              <a:rPr lang="en-AU" sz="1400" b="1" dirty="0" smtClean="0"/>
              <a:t>uilding </a:t>
            </a:r>
            <a:r>
              <a:rPr lang="en-AU" sz="1400" b="1" dirty="0" smtClean="0">
                <a:solidFill>
                  <a:srgbClr val="FF0000"/>
                </a:solidFill>
              </a:rPr>
              <a:t>R</a:t>
            </a:r>
            <a:r>
              <a:rPr lang="en-AU" sz="1400" b="1" dirty="0" smtClean="0"/>
              <a:t>ectification </a:t>
            </a:r>
            <a:r>
              <a:rPr lang="en-AU" sz="1400" b="1" dirty="0" smtClean="0">
                <a:solidFill>
                  <a:srgbClr val="FF0000"/>
                </a:solidFill>
              </a:rPr>
              <a:t>S</a:t>
            </a:r>
            <a:r>
              <a:rPr lang="en-AU" sz="1400" b="1" dirty="0" smtClean="0"/>
              <a:t>ervices </a:t>
            </a:r>
            <a:r>
              <a:rPr lang="en-AU" sz="1400" dirty="0" smtClean="0"/>
              <a:t>commitment, and on going investment  into Workplace Health and Safety has identified many work at heights issues. In particular Swing Stage Operations and Management.</a:t>
            </a:r>
          </a:p>
          <a:p>
            <a:pPr marL="0" indent="0" algn="just">
              <a:buNone/>
            </a:pPr>
            <a:r>
              <a:rPr lang="en-AU" sz="1400" dirty="0" smtClean="0"/>
              <a:t> </a:t>
            </a:r>
          </a:p>
          <a:p>
            <a:pPr marL="0" indent="0" algn="just">
              <a:buNone/>
            </a:pPr>
            <a:r>
              <a:rPr lang="en-AU" sz="1400" dirty="0" smtClean="0"/>
              <a:t>Our Philosophy of </a:t>
            </a:r>
            <a:r>
              <a:rPr lang="en-AU" sz="1400" b="1" dirty="0" smtClean="0"/>
              <a:t>POSITIVE SAFETY</a:t>
            </a:r>
            <a:r>
              <a:rPr lang="en-AU" sz="1400" dirty="0" smtClean="0"/>
              <a:t>  behaviour is central to all, </a:t>
            </a:r>
            <a:r>
              <a:rPr lang="en-AU" sz="1400" b="1" dirty="0">
                <a:solidFill>
                  <a:srgbClr val="FF0000"/>
                </a:solidFill>
              </a:rPr>
              <a:t>B</a:t>
            </a:r>
            <a:r>
              <a:rPr lang="en-AU" sz="1400" b="1" dirty="0">
                <a:solidFill>
                  <a:prstClr val="black"/>
                </a:solidFill>
              </a:rPr>
              <a:t>uilding </a:t>
            </a:r>
            <a:r>
              <a:rPr lang="en-AU" sz="1400" b="1" dirty="0">
                <a:solidFill>
                  <a:srgbClr val="FF0000"/>
                </a:solidFill>
              </a:rPr>
              <a:t>R</a:t>
            </a:r>
            <a:r>
              <a:rPr lang="en-AU" sz="1400" b="1" dirty="0">
                <a:solidFill>
                  <a:prstClr val="black"/>
                </a:solidFill>
              </a:rPr>
              <a:t>ectification </a:t>
            </a:r>
            <a:r>
              <a:rPr lang="en-AU" sz="1400" b="1" dirty="0">
                <a:solidFill>
                  <a:srgbClr val="FF0000"/>
                </a:solidFill>
              </a:rPr>
              <a:t>S</a:t>
            </a:r>
            <a:r>
              <a:rPr lang="en-AU" sz="1400" b="1" dirty="0">
                <a:solidFill>
                  <a:prstClr val="black"/>
                </a:solidFill>
              </a:rPr>
              <a:t>ervices </a:t>
            </a:r>
            <a:r>
              <a:rPr lang="en-AU" sz="1400" dirty="0" smtClean="0"/>
              <a:t>projects. When Safety Regulations for Work at Heights and swing stage works. We seriously understand that there must be a </a:t>
            </a:r>
            <a:r>
              <a:rPr lang="en-AU" sz="1400" b="1" dirty="0" smtClean="0"/>
              <a:t>ZERO HARM </a:t>
            </a:r>
            <a:r>
              <a:rPr lang="en-AU" sz="1400" dirty="0" smtClean="0"/>
              <a:t>team mindset.</a:t>
            </a:r>
            <a:endParaRPr lang="en-AU" sz="1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52736"/>
            <a:ext cx="4041775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AU" sz="1200" b="1" dirty="0" smtClean="0"/>
              <a:t>This has been achieved</a:t>
            </a:r>
          </a:p>
          <a:p>
            <a:pPr marL="0" indent="0" algn="just">
              <a:buNone/>
            </a:pPr>
            <a:r>
              <a:rPr lang="en-AU" sz="1200" b="1" dirty="0" smtClean="0"/>
              <a:t>Exceeding</a:t>
            </a:r>
            <a:r>
              <a:rPr lang="en-AU" sz="1200" dirty="0" smtClean="0"/>
              <a:t> regulatory specifications by always having a                   back up or secondary system.</a:t>
            </a:r>
          </a:p>
          <a:p>
            <a:pPr marL="0" indent="0" algn="just">
              <a:buNone/>
            </a:pPr>
            <a:r>
              <a:rPr lang="en-AU" sz="1200" b="1" dirty="0" smtClean="0"/>
              <a:t>Employment</a:t>
            </a:r>
            <a:r>
              <a:rPr lang="en-AU" sz="1200" dirty="0" smtClean="0"/>
              <a:t> of Independent Risk Assessors</a:t>
            </a:r>
          </a:p>
          <a:p>
            <a:pPr marL="0" indent="0" algn="just">
              <a:buNone/>
            </a:pPr>
            <a:r>
              <a:rPr lang="en-AU" sz="1200" b="1" dirty="0" smtClean="0"/>
              <a:t>Employment</a:t>
            </a:r>
            <a:r>
              <a:rPr lang="en-AU" sz="1200" dirty="0" smtClean="0"/>
              <a:t> of Independent Structural Engineers</a:t>
            </a:r>
          </a:p>
          <a:p>
            <a:pPr marL="0" indent="0" algn="just">
              <a:buNone/>
            </a:pPr>
            <a:r>
              <a:rPr lang="en-AU" sz="1200" b="1" dirty="0" smtClean="0"/>
              <a:t>Working </a:t>
            </a:r>
            <a:r>
              <a:rPr lang="en-AU" sz="1200" dirty="0" smtClean="0"/>
              <a:t>closely with regulatory authorities, including WHSQ</a:t>
            </a:r>
          </a:p>
          <a:p>
            <a:pPr marL="0" indent="0" algn="just">
              <a:buNone/>
            </a:pPr>
            <a:r>
              <a:rPr lang="en-AU" sz="1200" b="1" dirty="0" smtClean="0"/>
              <a:t>In-house</a:t>
            </a:r>
            <a:r>
              <a:rPr lang="en-AU" sz="1200" dirty="0" smtClean="0"/>
              <a:t> Training</a:t>
            </a:r>
          </a:p>
          <a:p>
            <a:pPr marL="0" indent="0" algn="just">
              <a:buNone/>
            </a:pPr>
            <a:r>
              <a:rPr lang="en-AU" sz="1200" b="1" dirty="0" smtClean="0"/>
              <a:t>Recognised</a:t>
            </a:r>
            <a:r>
              <a:rPr lang="en-AU" sz="1200" dirty="0" smtClean="0"/>
              <a:t> Certification and Training</a:t>
            </a:r>
          </a:p>
          <a:p>
            <a:pPr marL="0" indent="0" algn="just">
              <a:buNone/>
            </a:pPr>
            <a:r>
              <a:rPr lang="en-AU" sz="1200" b="1" dirty="0" smtClean="0"/>
              <a:t>Application</a:t>
            </a:r>
            <a:r>
              <a:rPr lang="en-AU" sz="1200" dirty="0" smtClean="0"/>
              <a:t> of dot point style checklists, including a        comprehensive Site Folder</a:t>
            </a:r>
          </a:p>
          <a:p>
            <a:pPr marL="0" indent="0" algn="just">
              <a:buNone/>
            </a:pPr>
            <a:r>
              <a:rPr lang="en-AU" sz="1200" b="1" dirty="0" smtClean="0"/>
              <a:t>Site</a:t>
            </a:r>
            <a:r>
              <a:rPr lang="en-AU" sz="1200" dirty="0" smtClean="0"/>
              <a:t> Auditing, including spot audits by Independent Risk Assessors and Queensland Workplace Health and Safety Inspectors</a:t>
            </a:r>
            <a:endParaRPr lang="en-AU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4104456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77072"/>
            <a:ext cx="3666356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75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Hazard Identification &amp;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Risk Management Control Process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200" dirty="0" smtClean="0"/>
              <a:t>Planning and Management is always the result of:</a:t>
            </a:r>
          </a:p>
          <a:p>
            <a:pPr marL="0" indent="0">
              <a:buNone/>
            </a:pPr>
            <a:r>
              <a:rPr lang="en-AU" sz="1200" dirty="0" smtClean="0"/>
              <a:t>     - Professional Advice</a:t>
            </a:r>
          </a:p>
          <a:p>
            <a:pPr marL="0" indent="0">
              <a:buNone/>
            </a:pPr>
            <a:r>
              <a:rPr lang="en-AU" sz="1200" dirty="0" smtClean="0"/>
              <a:t>     - Management Experience</a:t>
            </a:r>
          </a:p>
          <a:p>
            <a:pPr marL="0" indent="0">
              <a:buNone/>
            </a:pPr>
            <a:r>
              <a:rPr lang="en-AU" sz="1200" dirty="0" smtClean="0"/>
              <a:t>     - Employee concerns and requirements</a:t>
            </a:r>
          </a:p>
          <a:p>
            <a:pPr marL="0" indent="0">
              <a:buNone/>
            </a:pPr>
            <a:endParaRPr lang="en-AU" sz="1200" dirty="0" smtClean="0"/>
          </a:p>
          <a:p>
            <a:pPr marL="0" indent="0">
              <a:buNone/>
            </a:pPr>
            <a:endParaRPr lang="en-AU" sz="1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200" b="1" dirty="0" smtClean="0"/>
              <a:t>SWING STAGE CRADLE </a:t>
            </a:r>
            <a:r>
              <a:rPr lang="en-AU" sz="1200" dirty="0" smtClean="0"/>
              <a:t>Built in Weldmesh Panels, for cradle containment of tools and / or equipment</a:t>
            </a:r>
          </a:p>
          <a:p>
            <a:pPr marL="0" indent="0">
              <a:buNone/>
            </a:pPr>
            <a:r>
              <a:rPr lang="en-AU" sz="1200" dirty="0" smtClean="0"/>
              <a:t>	</a:t>
            </a:r>
          </a:p>
          <a:p>
            <a:pPr marL="0" indent="0">
              <a:buNone/>
            </a:pPr>
            <a:r>
              <a:rPr lang="en-AU" sz="1200" dirty="0" smtClean="0"/>
              <a:t>To keep tools and small equipment off </a:t>
            </a:r>
            <a:r>
              <a:rPr lang="en-AU" sz="1200" dirty="0" err="1" smtClean="0"/>
              <a:t>th</a:t>
            </a:r>
            <a:r>
              <a:rPr lang="en-AU" sz="1200" dirty="0" smtClean="0"/>
              <a:t> floor to reduce tripping hazards and / or accidental knocking of objects off the swing stage</a:t>
            </a:r>
            <a:endParaRPr lang="en-A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324036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58" y="2204865"/>
            <a:ext cx="1762221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204865"/>
            <a:ext cx="1800200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85304" y="3404196"/>
            <a:ext cx="3875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err="1" smtClean="0"/>
              <a:t>HighBack</a:t>
            </a:r>
            <a:r>
              <a:rPr lang="en-AU" sz="1200" b="1" dirty="0" smtClean="0"/>
              <a:t> Light Weight Toolboxes </a:t>
            </a:r>
            <a:r>
              <a:rPr lang="en-AU" sz="1200" dirty="0" smtClean="0"/>
              <a:t>To keep tools and small equipment off the floor to reduce tripping hazards and / or accidental knocking of objects off the swing stage</a:t>
            </a:r>
            <a:r>
              <a:rPr lang="en-AU" sz="1200" b="1" dirty="0" smtClean="0"/>
              <a:t> </a:t>
            </a:r>
          </a:p>
          <a:p>
            <a:endParaRPr lang="en-AU" sz="1200" b="1" dirty="0"/>
          </a:p>
          <a:p>
            <a:endParaRPr lang="en-AU" sz="12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32" y="4077072"/>
            <a:ext cx="3593976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7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332656"/>
            <a:ext cx="7380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smtClean="0"/>
              <a:t>Safety Lines </a:t>
            </a:r>
            <a:r>
              <a:rPr lang="en-AU" sz="1200" dirty="0" smtClean="0"/>
              <a:t>Our safety lines are attached to the building, via certified attachment points. Not only is this safety line a secondary line of safety; it is also a rescue line. This is achieved by way of a rescue stop, and enough extra safety line on the roof (or area above the swing stage); to lower a stranded</a:t>
            </a:r>
          </a:p>
          <a:p>
            <a:r>
              <a:rPr lang="en-AU" sz="1200" dirty="0" smtClean="0"/>
              <a:t>person to a safe area below, or to the ground</a:t>
            </a:r>
            <a:endParaRPr lang="en-AU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180020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96752"/>
            <a:ext cx="2088231" cy="159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478" y="1163653"/>
            <a:ext cx="2664297" cy="185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96921" y="2852936"/>
            <a:ext cx="72008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smtClean="0"/>
              <a:t>Employment of Independent of Risk Assessors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Although we have had our own safety and management plans, independent advisors give new angles and approach to simplified but comprehensive management plans. For example, Risk Management International.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 </a:t>
            </a:r>
            <a:r>
              <a:rPr lang="en-AU" sz="1200" b="1" dirty="0" smtClean="0"/>
              <a:t>Employment of Independent Structural Engineers.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New Designs, innovations and Engineering in Swing Stage Suspension Systems. Design includes Quick Assemble Suspension Beams.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This can be adapted for various size beams and out boards. Features include:</a:t>
            </a:r>
          </a:p>
          <a:p>
            <a:r>
              <a:rPr lang="en-AU" sz="1200" dirty="0" smtClean="0"/>
              <a:t>     - Adjustable and Swivel Support Legs</a:t>
            </a:r>
          </a:p>
          <a:p>
            <a:r>
              <a:rPr lang="en-AU" sz="1200" dirty="0" smtClean="0"/>
              <a:t>     - Bolt on </a:t>
            </a:r>
            <a:r>
              <a:rPr lang="en-AU" sz="1200" dirty="0" err="1" smtClean="0"/>
              <a:t>Cournter</a:t>
            </a:r>
            <a:r>
              <a:rPr lang="en-AU" sz="1200" dirty="0" smtClean="0"/>
              <a:t> Weight Boxes</a:t>
            </a:r>
          </a:p>
          <a:p>
            <a:r>
              <a:rPr lang="en-AU" sz="1200" dirty="0" smtClean="0"/>
              <a:t>     - Simple bolt together design that is extremely strong, with few components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b="1" dirty="0" smtClean="0"/>
              <a:t>Employment of companies such as Stephen Waite Structural Engineers has been a great help in innovations for the more difficult access jobs. </a:t>
            </a:r>
            <a:endParaRPr lang="en-AU" sz="1200" b="1" dirty="0"/>
          </a:p>
        </p:txBody>
      </p:sp>
    </p:spTree>
    <p:extLst>
      <p:ext uri="{BB962C8B-B14F-4D97-AF65-F5344CB8AC3E}">
        <p14:creationId xmlns:p14="http://schemas.microsoft.com/office/powerpoint/2010/main" val="403242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124744"/>
            <a:ext cx="813690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smtClean="0"/>
              <a:t>Site Audits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Spot audits are carried out by Independent Professionals Safety Auditors, In-house Site Supervisors and Independent Engineers. e.g.</a:t>
            </a:r>
          </a:p>
          <a:p>
            <a:r>
              <a:rPr lang="en-AU" sz="1200" dirty="0" smtClean="0"/>
              <a:t>     - Risk Management International</a:t>
            </a:r>
          </a:p>
          <a:p>
            <a:r>
              <a:rPr lang="en-AU" sz="1200" dirty="0" smtClean="0"/>
              <a:t>     - Build check and Weekly Site Minutes</a:t>
            </a:r>
          </a:p>
          <a:p>
            <a:r>
              <a:rPr lang="en-AU" sz="1200" dirty="0" smtClean="0"/>
              <a:t>     - Stephen Waite Engineers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b="1" dirty="0" smtClean="0"/>
              <a:t>Projects Health and Safety Structure Systems and Procedures 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b="1" dirty="0" smtClean="0"/>
              <a:t>To make our management system clear, yet comprehensive, a simple dot point checklist is available for, each and every task.</a:t>
            </a:r>
          </a:p>
          <a:p>
            <a:r>
              <a:rPr lang="en-AU" sz="1200" b="1" dirty="0" smtClean="0"/>
              <a:t> </a:t>
            </a:r>
          </a:p>
          <a:p>
            <a:r>
              <a:rPr lang="en-AU" sz="1200" b="1" dirty="0" smtClean="0"/>
              <a:t>This laid out simply in our "Site Folder Index".</a:t>
            </a:r>
          </a:p>
          <a:p>
            <a:r>
              <a:rPr lang="en-AU" sz="1200" b="1" dirty="0" smtClean="0"/>
              <a:t>currently 1 Senior Manager certified.</a:t>
            </a:r>
          </a:p>
          <a:p>
            <a:endParaRPr lang="en-AU" sz="1200" b="1" dirty="0" smtClean="0"/>
          </a:p>
          <a:p>
            <a:endParaRPr lang="en-AU" sz="1200" b="1" dirty="0" smtClean="0"/>
          </a:p>
          <a:p>
            <a:r>
              <a:rPr lang="en-AU" sz="1200" dirty="0" smtClean="0"/>
              <a:t> 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7410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745" y="548680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smtClean="0"/>
              <a:t>Training is part of this Site Folder and Checklist, with two main areas of training.</a:t>
            </a:r>
          </a:p>
          <a:p>
            <a:endParaRPr lang="en-AU" sz="1200" b="1" dirty="0" smtClean="0"/>
          </a:p>
          <a:p>
            <a:r>
              <a:rPr lang="en-AU" sz="1200" b="1" dirty="0" smtClean="0"/>
              <a:t>In-house training</a:t>
            </a:r>
          </a:p>
          <a:p>
            <a:endParaRPr lang="en-AU" sz="1200" b="1" dirty="0" smtClean="0"/>
          </a:p>
          <a:p>
            <a:r>
              <a:rPr lang="en-AU" sz="1200" dirty="0" smtClean="0"/>
              <a:t>      - Safety Line Induction and Rescue procedures to Australian </a:t>
            </a:r>
            <a:r>
              <a:rPr lang="en-AU" sz="1200" dirty="0" err="1" smtClean="0"/>
              <a:t>Standarde</a:t>
            </a:r>
            <a:r>
              <a:rPr lang="en-AU" sz="1200" dirty="0" smtClean="0"/>
              <a:t> 1891</a:t>
            </a:r>
          </a:p>
          <a:p>
            <a:r>
              <a:rPr lang="en-AU" sz="1200" dirty="0" smtClean="0"/>
              <a:t>     - Swing Stage Operators Certificate of Induction. Instructed by licensed and experienced Advanced Scaffolders</a:t>
            </a:r>
          </a:p>
          <a:p>
            <a:r>
              <a:rPr lang="en-AU" sz="1200" dirty="0" smtClean="0"/>
              <a:t>     - Daily, Weekly and Monthly Checklists</a:t>
            </a:r>
          </a:p>
          <a:p>
            <a:r>
              <a:rPr lang="en-AU" sz="1200" dirty="0" smtClean="0"/>
              <a:t>     - Daily pre-start and toolbox meetings</a:t>
            </a:r>
          </a:p>
          <a:p>
            <a:r>
              <a:rPr lang="en-AU" sz="1200" dirty="0" smtClean="0"/>
              <a:t>     - Monthly general toolbox meetings to include guest speakers in the fields of works safety and training</a:t>
            </a:r>
          </a:p>
          <a:p>
            <a:r>
              <a:rPr lang="en-AU" sz="1200" b="1" dirty="0" smtClean="0"/>
              <a:t>Recognised Certification and Training</a:t>
            </a:r>
          </a:p>
          <a:p>
            <a:r>
              <a:rPr lang="en-AU" sz="1200" dirty="0" smtClean="0"/>
              <a:t>     </a:t>
            </a:r>
          </a:p>
          <a:p>
            <a:r>
              <a:rPr lang="en-AU" sz="1200" dirty="0" smtClean="0"/>
              <a:t> Out of a total of approximately 40 staff</a:t>
            </a:r>
          </a:p>
          <a:p>
            <a:r>
              <a:rPr lang="en-AU" sz="1200" dirty="0" smtClean="0"/>
              <a:t>     - All workers Blue Card (construction induction) certified</a:t>
            </a:r>
          </a:p>
          <a:p>
            <a:r>
              <a:rPr lang="en-AU" sz="1200" dirty="0" smtClean="0"/>
              <a:t>     - All workers Work at Heights certified</a:t>
            </a:r>
          </a:p>
          <a:p>
            <a:r>
              <a:rPr lang="en-AU" sz="1200" dirty="0" smtClean="0"/>
              <a:t>     - 'Basic Scaffold' </a:t>
            </a:r>
            <a:r>
              <a:rPr lang="en-AU" sz="1200" dirty="0" err="1" smtClean="0"/>
              <a:t>currenlty</a:t>
            </a:r>
            <a:r>
              <a:rPr lang="en-AU" sz="1200" dirty="0" smtClean="0"/>
              <a:t> 10 certified staff</a:t>
            </a:r>
          </a:p>
          <a:p>
            <a:r>
              <a:rPr lang="en-AU" sz="1200" dirty="0" smtClean="0"/>
              <a:t>     - 'Intermediate Scaffold' currently 6 certified staff</a:t>
            </a:r>
          </a:p>
          <a:p>
            <a:r>
              <a:rPr lang="en-AU" sz="1200" dirty="0" smtClean="0"/>
              <a:t>     - 'Advanced Scaffold' currently 3 certified staff</a:t>
            </a:r>
          </a:p>
          <a:p>
            <a:r>
              <a:rPr lang="en-AU" sz="1200" dirty="0" smtClean="0"/>
              <a:t>     - 'Dogger' currently 6 certified staff</a:t>
            </a:r>
          </a:p>
          <a:p>
            <a:r>
              <a:rPr lang="en-AU" sz="1200" dirty="0" smtClean="0"/>
              <a:t>     - 'Confined Spaces' currently 8 certified staff</a:t>
            </a:r>
          </a:p>
          <a:p>
            <a:r>
              <a:rPr lang="en-AU" sz="1200" dirty="0" smtClean="0"/>
              <a:t>     - 'Electrical Testers' currently 2 certified staff</a:t>
            </a:r>
          </a:p>
          <a:p>
            <a:r>
              <a:rPr lang="en-AU" sz="1200" dirty="0" smtClean="0"/>
              <a:t>     - 'Elevated Work Platform' currently 6 certified staff</a:t>
            </a:r>
          </a:p>
          <a:p>
            <a:r>
              <a:rPr lang="en-AU" sz="1200" dirty="0" smtClean="0"/>
              <a:t>     - Military Certification in Rope Access Safety, Search and Recovery, currently</a:t>
            </a:r>
          </a:p>
          <a:p>
            <a:r>
              <a:rPr lang="en-AU" sz="1200" dirty="0" smtClean="0"/>
              <a:t>             1 Senior Manager certified</a:t>
            </a:r>
          </a:p>
          <a:p>
            <a:r>
              <a:rPr lang="en-AU" sz="1200" dirty="0" smtClean="0"/>
              <a:t>     - Certification in the Procedures for Operation, Safety, Rigging and</a:t>
            </a:r>
          </a:p>
          <a:p>
            <a:r>
              <a:rPr lang="en-AU" sz="1200" dirty="0" smtClean="0"/>
              <a:t>             Maintenance Inspection of Sky Climber Suspended Access Equipment,</a:t>
            </a:r>
          </a:p>
          <a:p>
            <a:r>
              <a:rPr lang="en-AU" sz="1200" dirty="0" smtClean="0"/>
              <a:t>             currently 1 Senior Manager certified.</a:t>
            </a:r>
            <a:endParaRPr lang="en-AU" sz="1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717" y="4238891"/>
            <a:ext cx="3810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1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74345"/>
            <a:ext cx="842493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/>
              <a:t>Summary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It is a credit to our employees and contractors that we have come this far. Through efforts, innovations and ideas generated for our projects, we have achieved continuous improvements.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Building Rectification Services is pleased with this progress, we also know we need to continue to do more.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Building Rectification Services recognises the company is only as good as its employees. A major investment has been allocated for ongoing training at all levels of Management through to all workers.</a:t>
            </a:r>
          </a:p>
          <a:p>
            <a:r>
              <a:rPr lang="en-AU" sz="1200" dirty="0" smtClean="0"/>
              <a:t> </a:t>
            </a:r>
          </a:p>
          <a:p>
            <a:r>
              <a:rPr lang="en-AU" sz="1200" dirty="0" smtClean="0"/>
              <a:t>Through ongoing training and a simple but comprehensive management program, we have made the workplace safer for everyone.</a:t>
            </a:r>
            <a:endParaRPr lang="en-AU" sz="1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941" y="2628781"/>
            <a:ext cx="290666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0"/>
            <a:ext cx="2731546" cy="260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2155"/>
            <a:ext cx="2852858" cy="227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44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863</Words>
  <Application>Microsoft Office PowerPoint</Application>
  <PresentationFormat>On-screen Show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Work at Heights Safety Management System</vt:lpstr>
      <vt:lpstr>Policy and Philosophy</vt:lpstr>
      <vt:lpstr>Hazard Identification &amp;  Risk Management Control Process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at Heights Safety Management System</dc:title>
  <dc:creator>Owner</dc:creator>
  <cp:lastModifiedBy>Owner</cp:lastModifiedBy>
  <cp:revision>3</cp:revision>
  <dcterms:created xsi:type="dcterms:W3CDTF">2013-06-04T07:32:44Z</dcterms:created>
  <dcterms:modified xsi:type="dcterms:W3CDTF">2013-06-04T07:56:28Z</dcterms:modified>
</cp:coreProperties>
</file>