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5" d="100"/>
          <a:sy n="75" d="100"/>
        </p:scale>
        <p:origin x="-1422" y="-33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C474C6-756B-4271-8B5F-11F005F38932}" type="datetimeFigureOut">
              <a:rPr lang="en-US" smtClean="0"/>
              <a:t>3/10/2015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E727F-A30D-496C-9C67-CC731E22199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C474C6-756B-4271-8B5F-11F005F38932}" type="datetimeFigureOut">
              <a:rPr lang="en-US" smtClean="0"/>
              <a:t>3/10/2015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E727F-A30D-496C-9C67-CC731E22199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C474C6-756B-4271-8B5F-11F005F38932}" type="datetimeFigureOut">
              <a:rPr lang="en-US" smtClean="0"/>
              <a:t>3/10/2015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E727F-A30D-496C-9C67-CC731E22199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C474C6-756B-4271-8B5F-11F005F38932}" type="datetimeFigureOut">
              <a:rPr lang="en-US" smtClean="0"/>
              <a:t>3/10/2015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AE727F-A30D-496C-9C67-CC731E22199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C474C6-756B-4271-8B5F-11F005F38932}" type="datetimeFigureOut">
              <a:rPr lang="en-US" smtClean="0"/>
              <a:t>3/10/2015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AE727F-A30D-496C-9C67-CC731E22199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C474C6-756B-4271-8B5F-11F005F38932}" type="datetimeFigureOut">
              <a:rPr lang="en-US" smtClean="0"/>
              <a:t>3/10/2015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AE727F-A30D-496C-9C67-CC731E22199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C474C6-756B-4271-8B5F-11F005F38932}" type="datetimeFigureOut">
              <a:rPr lang="en-US" smtClean="0"/>
              <a:t>3/10/2015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AE727F-A30D-496C-9C67-CC731E22199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C474C6-756B-4271-8B5F-11F005F38932}" type="datetimeFigureOut">
              <a:rPr lang="en-US" smtClean="0"/>
              <a:t>3/10/2015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AE727F-A30D-496C-9C67-CC731E22199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C474C6-756B-4271-8B5F-11F005F38932}" type="datetimeFigureOut">
              <a:rPr lang="en-US" smtClean="0"/>
              <a:t>3/10/2015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AE727F-A30D-496C-9C67-CC731E22199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C474C6-756B-4271-8B5F-11F005F38932}" type="datetimeFigureOut">
              <a:rPr lang="en-US" smtClean="0"/>
              <a:t>3/10/2015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E727F-A30D-496C-9C67-CC731E22199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C474C6-756B-4271-8B5F-11F005F38932}" type="datetimeFigureOut">
              <a:rPr lang="en-US" smtClean="0"/>
              <a:t>3/10/2015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E727F-A30D-496C-9C67-CC731E22199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474C6-756B-4271-8B5F-11F005F38932}" type="datetimeFigureOut">
              <a:rPr lang="en-US" smtClean="0"/>
              <a:t>3/10/2015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AE727F-A30D-496C-9C67-CC731E22199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www.hotspaceconsultant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hotspaceconsultants.com/images/banner-01.jpg"/>
          <p:cNvPicPr>
            <a:picLocks noChangeAspect="1" noChangeArrowheads="1"/>
          </p:cNvPicPr>
          <p:nvPr/>
        </p:nvPicPr>
        <p:blipFill>
          <a:blip r:embed="rId2"/>
          <a:srcRect/>
          <a:stretch>
            <a:fillRect/>
          </a:stretch>
        </p:blipFill>
        <p:spPr bwMode="auto">
          <a:xfrm>
            <a:off x="0" y="0"/>
            <a:ext cx="9144000" cy="1447800"/>
          </a:xfrm>
          <a:prstGeom prst="rect">
            <a:avLst/>
          </a:prstGeom>
          <a:noFill/>
        </p:spPr>
      </p:pic>
      <p:sp>
        <p:nvSpPr>
          <p:cNvPr id="6147" name="Rectangle 3"/>
          <p:cNvSpPr>
            <a:spLocks noChangeArrowheads="1"/>
          </p:cNvSpPr>
          <p:nvPr/>
        </p:nvSpPr>
        <p:spPr bwMode="auto">
          <a:xfrm>
            <a:off x="1066800" y="1600200"/>
            <a:ext cx="69342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AU" sz="3600" b="1" i="0" u="none" strike="noStrike" normalizeH="0" baseline="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ea typeface="Calibri" pitchFamily="34" charset="0"/>
                <a:cs typeface="Times New Roman" pitchFamily="18" charset="0"/>
              </a:rPr>
              <a:t>Welcome to </a:t>
            </a:r>
            <a:r>
              <a:rPr kumimoji="0" lang="en-AU" sz="3600" b="1" i="0" u="none" strike="noStrike" normalizeH="0" baseline="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ea typeface="Calibri" pitchFamily="34" charset="0"/>
                <a:cs typeface="Times New Roman" pitchFamily="18" charset="0"/>
              </a:rPr>
              <a:t>Hotspace</a:t>
            </a:r>
            <a:r>
              <a:rPr kumimoji="0" lang="en-AU" sz="3600" b="1" i="0" u="none" strike="noStrike" normalizeH="0" baseline="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ea typeface="Calibri" pitchFamily="34" charset="0"/>
                <a:cs typeface="Times New Roman" pitchFamily="18" charset="0"/>
              </a:rPr>
              <a:t> Consultants</a:t>
            </a:r>
            <a:endParaRPr kumimoji="0" lang="en-AU" sz="4800" b="1" i="0" u="none" strike="noStrike" normalizeH="0" baseline="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endParaRPr>
          </a:p>
        </p:txBody>
      </p:sp>
      <p:sp>
        <p:nvSpPr>
          <p:cNvPr id="4" name="Rectangle 3"/>
          <p:cNvSpPr/>
          <p:nvPr/>
        </p:nvSpPr>
        <p:spPr>
          <a:xfrm>
            <a:off x="3124200" y="5486400"/>
            <a:ext cx="2287486" cy="369332"/>
          </a:xfrm>
          <a:prstGeom prst="rect">
            <a:avLst/>
          </a:prstGeom>
        </p:spPr>
        <p:txBody>
          <a:bodyPr wrap="none">
            <a:spAutoFit/>
          </a:bodyPr>
          <a:lstStyle/>
          <a:p>
            <a:r>
              <a:rPr lang="en-AU" dirty="0"/>
              <a:t>Renovating made easy</a:t>
            </a:r>
            <a:endParaRPr lang="en-US" dirty="0"/>
          </a:p>
        </p:txBody>
      </p:sp>
      <p:pic>
        <p:nvPicPr>
          <p:cNvPr id="6149" name="Picture 5" descr="http://www.hotspaceconsultants.com/images/portfolioImages/PIONEER%20PDE/Pioneer_Pde_-_Bathroom_-_AFTER_Big.png"/>
          <p:cNvPicPr>
            <a:picLocks noChangeAspect="1" noChangeArrowheads="1"/>
          </p:cNvPicPr>
          <p:nvPr/>
        </p:nvPicPr>
        <p:blipFill>
          <a:blip r:embed="rId3"/>
          <a:srcRect/>
          <a:stretch>
            <a:fillRect/>
          </a:stretch>
        </p:blipFill>
        <p:spPr bwMode="auto">
          <a:xfrm>
            <a:off x="2400300" y="2273300"/>
            <a:ext cx="4114800" cy="3079243"/>
          </a:xfrm>
          <a:prstGeom prst="rect">
            <a:avLst/>
          </a:prstGeom>
          <a:ln>
            <a:noFill/>
          </a:ln>
          <a:effectLst>
            <a:softEdge rad="112500"/>
          </a:effectLst>
        </p:spPr>
      </p:pic>
      <p:pic>
        <p:nvPicPr>
          <p:cNvPr id="6" name="Picture 3"/>
          <p:cNvPicPr>
            <a:picLocks noChangeAspect="1" noChangeArrowheads="1"/>
          </p:cNvPicPr>
          <p:nvPr/>
        </p:nvPicPr>
        <p:blipFill>
          <a:blip r:embed="rId4"/>
          <a:srcRect/>
          <a:stretch>
            <a:fillRect/>
          </a:stretch>
        </p:blipFill>
        <p:spPr bwMode="auto">
          <a:xfrm>
            <a:off x="0" y="6019800"/>
            <a:ext cx="9144000" cy="838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hotspaceconsultants.com/images/banner-01.jpg"/>
          <p:cNvPicPr>
            <a:picLocks noChangeAspect="1" noChangeArrowheads="1"/>
          </p:cNvPicPr>
          <p:nvPr/>
        </p:nvPicPr>
        <p:blipFill>
          <a:blip r:embed="rId2"/>
          <a:srcRect/>
          <a:stretch>
            <a:fillRect/>
          </a:stretch>
        </p:blipFill>
        <p:spPr bwMode="auto">
          <a:xfrm>
            <a:off x="0" y="0"/>
            <a:ext cx="9144000" cy="1447800"/>
          </a:xfrm>
          <a:prstGeom prst="rect">
            <a:avLst/>
          </a:prstGeom>
          <a:noFill/>
        </p:spPr>
      </p:pic>
      <p:pic>
        <p:nvPicPr>
          <p:cNvPr id="5121" name="Picture 1" descr="C:\Users\dws\Desktop\All Project Image\Extra Image\INDEX_logo.jpg"/>
          <p:cNvPicPr>
            <a:picLocks noChangeAspect="1" noChangeArrowheads="1"/>
          </p:cNvPicPr>
          <p:nvPr/>
        </p:nvPicPr>
        <p:blipFill>
          <a:blip r:embed="rId3"/>
          <a:srcRect/>
          <a:stretch>
            <a:fillRect/>
          </a:stretch>
        </p:blipFill>
        <p:spPr bwMode="auto">
          <a:xfrm>
            <a:off x="2514600" y="1600200"/>
            <a:ext cx="3819525" cy="947737"/>
          </a:xfrm>
          <a:prstGeom prst="rect">
            <a:avLst/>
          </a:prstGeom>
          <a:noFill/>
        </p:spPr>
      </p:pic>
      <p:sp>
        <p:nvSpPr>
          <p:cNvPr id="5122" name="Rectangle 2"/>
          <p:cNvSpPr>
            <a:spLocks noChangeArrowheads="1"/>
          </p:cNvSpPr>
          <p:nvPr/>
        </p:nvSpPr>
        <p:spPr bwMode="auto">
          <a:xfrm>
            <a:off x="381000" y="3124200"/>
            <a:ext cx="4114800" cy="2215991"/>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 typeface="Wingdings" pitchFamily="2" charset="2"/>
              <a:buChar char="Ø"/>
              <a:tabLst/>
            </a:pPr>
            <a:r>
              <a:rPr kumimoji="0" lang="en-AU" sz="3600" b="0" i="0" u="none" strike="noStrike" cap="none" normalizeH="0" baseline="0" dirty="0" smtClean="0">
                <a:ln>
                  <a:noFill/>
                </a:ln>
                <a:solidFill>
                  <a:schemeClr val="tx1"/>
                </a:solidFill>
                <a:effectLst/>
                <a:latin typeface="Monotype Corsiva" pitchFamily="66" charset="0"/>
                <a:ea typeface="Calibri" pitchFamily="34" charset="0"/>
                <a:cs typeface="Times New Roman" pitchFamily="18" charset="0"/>
              </a:rPr>
              <a:t> About Us</a:t>
            </a:r>
            <a:endParaRPr kumimoji="0" lang="en-AU" sz="3200" b="0" i="0" u="none" strike="noStrike" cap="none" normalizeH="0" baseline="0" dirty="0" smtClean="0">
              <a:ln>
                <a:noFill/>
              </a:ln>
              <a:solidFill>
                <a:schemeClr val="tx1"/>
              </a:solidFill>
              <a:effectLst/>
              <a:latin typeface="Monotype Corsiva" pitchFamily="66"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Ø"/>
              <a:tabLst/>
            </a:pPr>
            <a:r>
              <a:rPr kumimoji="0" lang="en-AU" sz="3600" b="0" i="0" u="none" strike="noStrike" cap="none" normalizeH="0" baseline="0" dirty="0" smtClean="0">
                <a:ln>
                  <a:noFill/>
                </a:ln>
                <a:solidFill>
                  <a:schemeClr val="tx1"/>
                </a:solidFill>
                <a:effectLst/>
                <a:latin typeface="Monotype Corsiva" pitchFamily="66" charset="0"/>
                <a:ea typeface="Calibri" pitchFamily="34" charset="0"/>
                <a:cs typeface="Times New Roman" pitchFamily="18" charset="0"/>
              </a:rPr>
              <a:t> Our Services</a:t>
            </a:r>
            <a:endParaRPr kumimoji="0" lang="en-AU" sz="3200" b="0" i="0" u="none" strike="noStrike" cap="none" normalizeH="0" baseline="0" dirty="0" smtClean="0">
              <a:ln>
                <a:noFill/>
              </a:ln>
              <a:solidFill>
                <a:schemeClr val="tx1"/>
              </a:solidFill>
              <a:effectLst/>
              <a:latin typeface="Monotype Corsiva" pitchFamily="66"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Ø"/>
              <a:tabLst/>
            </a:pPr>
            <a:r>
              <a:rPr kumimoji="0" lang="en-AU" sz="3600" b="0" i="0" u="none" strike="noStrike" cap="none" normalizeH="0" baseline="0" dirty="0" smtClean="0">
                <a:ln>
                  <a:noFill/>
                </a:ln>
                <a:solidFill>
                  <a:schemeClr val="tx1"/>
                </a:solidFill>
                <a:effectLst/>
                <a:latin typeface="Monotype Corsiva" pitchFamily="66" charset="0"/>
                <a:ea typeface="Calibri" pitchFamily="34" charset="0"/>
                <a:cs typeface="Times New Roman" pitchFamily="18" charset="0"/>
              </a:rPr>
              <a:t> Why </a:t>
            </a:r>
            <a:r>
              <a:rPr kumimoji="0" lang="en-AU" sz="3600" b="0" i="0" u="none" strike="noStrike" cap="none" normalizeH="0" baseline="0" dirty="0" err="1" smtClean="0">
                <a:ln>
                  <a:noFill/>
                </a:ln>
                <a:solidFill>
                  <a:schemeClr val="tx1"/>
                </a:solidFill>
                <a:effectLst/>
                <a:latin typeface="Monotype Corsiva" pitchFamily="66" charset="0"/>
                <a:ea typeface="Calibri" pitchFamily="34" charset="0"/>
                <a:cs typeface="Times New Roman" pitchFamily="18" charset="0"/>
              </a:rPr>
              <a:t>Hotspace</a:t>
            </a:r>
            <a:r>
              <a:rPr kumimoji="0" lang="en-AU" sz="3600" b="0" i="0" u="none" strike="noStrike" cap="none" normalizeH="0" baseline="0" dirty="0" smtClean="0">
                <a:ln>
                  <a:noFill/>
                </a:ln>
                <a:solidFill>
                  <a:schemeClr val="tx1"/>
                </a:solidFill>
                <a:effectLst/>
                <a:latin typeface="Monotype Corsiva" pitchFamily="66" charset="0"/>
                <a:ea typeface="Calibri" pitchFamily="34" charset="0"/>
                <a:cs typeface="Times New Roman" pitchFamily="18" charset="0"/>
              </a:rPr>
              <a:t>? </a:t>
            </a:r>
            <a:endParaRPr kumimoji="0" lang="en-AU" sz="3200" b="0" i="0" u="none" strike="noStrike" cap="none" normalizeH="0" baseline="0" dirty="0" smtClean="0">
              <a:ln>
                <a:noFill/>
              </a:ln>
              <a:solidFill>
                <a:schemeClr val="tx1"/>
              </a:solidFill>
              <a:effectLst/>
              <a:latin typeface="Monotype Corsiva" pitchFamily="66"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Ø"/>
              <a:tabLst/>
            </a:pPr>
            <a:r>
              <a:rPr kumimoji="0" lang="en-AU" sz="3600" b="0" i="0" u="none" strike="noStrike" cap="none" normalizeH="0" baseline="0" dirty="0" smtClean="0">
                <a:ln>
                  <a:noFill/>
                </a:ln>
                <a:solidFill>
                  <a:schemeClr val="tx1"/>
                </a:solidFill>
                <a:effectLst/>
                <a:latin typeface="Monotype Corsiva" pitchFamily="66" charset="0"/>
                <a:ea typeface="Calibri" pitchFamily="34" charset="0"/>
                <a:cs typeface="Times New Roman" pitchFamily="18" charset="0"/>
              </a:rPr>
              <a:t> Contact Us</a:t>
            </a:r>
            <a:endParaRPr kumimoji="0" lang="en-US" sz="4800" b="0" i="0" u="none" strike="noStrike" cap="none" normalizeH="0" baseline="0" dirty="0" smtClean="0">
              <a:ln>
                <a:noFill/>
              </a:ln>
              <a:solidFill>
                <a:schemeClr val="tx1"/>
              </a:solidFill>
              <a:effectLst/>
              <a:latin typeface="Monotype Corsiva" pitchFamily="66" charset="0"/>
              <a:cs typeface="Arial" pitchFamily="34" charset="0"/>
            </a:endParaRPr>
          </a:p>
        </p:txBody>
      </p:sp>
      <p:pic>
        <p:nvPicPr>
          <p:cNvPr id="5124" name="Picture 4" descr="http://www.hotspaceconsultants.com/images/portfolioImages/PIONEER%20PDE/Pioneer_Pde_-_Lounge.Kitchen_-_AFTER_Big.png"/>
          <p:cNvPicPr>
            <a:picLocks noChangeAspect="1" noChangeArrowheads="1"/>
          </p:cNvPicPr>
          <p:nvPr/>
        </p:nvPicPr>
        <p:blipFill>
          <a:blip r:embed="rId4"/>
          <a:srcRect/>
          <a:stretch>
            <a:fillRect/>
          </a:stretch>
        </p:blipFill>
        <p:spPr bwMode="auto">
          <a:xfrm>
            <a:off x="4572000" y="2819400"/>
            <a:ext cx="3886201" cy="2908175"/>
          </a:xfrm>
          <a:prstGeom prst="rect">
            <a:avLst/>
          </a:prstGeom>
          <a:ln>
            <a:noFill/>
          </a:ln>
          <a:effectLst>
            <a:softEdge rad="112500"/>
          </a:effectLst>
        </p:spPr>
      </p:pic>
      <p:pic>
        <p:nvPicPr>
          <p:cNvPr id="25" name="Picture 3"/>
          <p:cNvPicPr>
            <a:picLocks noChangeAspect="1" noChangeArrowheads="1"/>
          </p:cNvPicPr>
          <p:nvPr/>
        </p:nvPicPr>
        <p:blipFill>
          <a:blip r:embed="rId5"/>
          <a:srcRect/>
          <a:stretch>
            <a:fillRect/>
          </a:stretch>
        </p:blipFill>
        <p:spPr bwMode="auto">
          <a:xfrm>
            <a:off x="0" y="6019800"/>
            <a:ext cx="9144000" cy="838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hotspaceconsultants.com/images/banner-01.jpg"/>
          <p:cNvPicPr>
            <a:picLocks noChangeAspect="1" noChangeArrowheads="1"/>
          </p:cNvPicPr>
          <p:nvPr/>
        </p:nvPicPr>
        <p:blipFill>
          <a:blip r:embed="rId2"/>
          <a:srcRect/>
          <a:stretch>
            <a:fillRect/>
          </a:stretch>
        </p:blipFill>
        <p:spPr bwMode="auto">
          <a:xfrm>
            <a:off x="0" y="0"/>
            <a:ext cx="9144000" cy="1447800"/>
          </a:xfrm>
          <a:prstGeom prst="rect">
            <a:avLst/>
          </a:prstGeom>
          <a:noFill/>
        </p:spPr>
      </p:pic>
      <p:pic>
        <p:nvPicPr>
          <p:cNvPr id="4097" name="Picture 1" descr="C:\Users\dws\Desktop\All Project Image\Extra Image\about us.png"/>
          <p:cNvPicPr>
            <a:picLocks noChangeAspect="1" noChangeArrowheads="1"/>
          </p:cNvPicPr>
          <p:nvPr/>
        </p:nvPicPr>
        <p:blipFill>
          <a:blip r:embed="rId3"/>
          <a:srcRect/>
          <a:stretch>
            <a:fillRect/>
          </a:stretch>
        </p:blipFill>
        <p:spPr bwMode="auto">
          <a:xfrm>
            <a:off x="381000" y="1676400"/>
            <a:ext cx="3614737" cy="1931987"/>
          </a:xfrm>
          <a:prstGeom prst="rect">
            <a:avLst/>
          </a:prstGeom>
          <a:noFill/>
        </p:spPr>
      </p:pic>
      <p:sp>
        <p:nvSpPr>
          <p:cNvPr id="4098" name="Rectangle 2"/>
          <p:cNvSpPr>
            <a:spLocks noChangeArrowheads="1"/>
          </p:cNvSpPr>
          <p:nvPr/>
        </p:nvSpPr>
        <p:spPr bwMode="auto">
          <a:xfrm>
            <a:off x="4114800" y="2362200"/>
            <a:ext cx="47244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AU" sz="2800" b="0" i="0" u="none" strike="noStrike" cap="none" normalizeH="0" baseline="0" dirty="0" smtClean="0">
                <a:ln>
                  <a:noFill/>
                </a:ln>
                <a:solidFill>
                  <a:schemeClr val="tx1"/>
                </a:solidFill>
                <a:effectLst/>
                <a:latin typeface="Monotype Corsiva" pitchFamily="66" charset="0"/>
                <a:ea typeface="Calibri" pitchFamily="34" charset="0"/>
                <a:cs typeface="Times New Roman" pitchFamily="18" charset="0"/>
              </a:rPr>
              <a:t>When it comes to </a:t>
            </a:r>
            <a:r>
              <a:rPr kumimoji="0" lang="en-AU" sz="2800" b="1" i="0" u="none" strike="noStrike" cap="none" normalizeH="0" baseline="0" dirty="0" smtClean="0">
                <a:ln>
                  <a:noFill/>
                </a:ln>
                <a:solidFill>
                  <a:schemeClr val="tx1"/>
                </a:solidFill>
                <a:effectLst/>
                <a:latin typeface="Monotype Corsiva" pitchFamily="66" charset="0"/>
                <a:ea typeface="Calibri" pitchFamily="34" charset="0"/>
                <a:cs typeface="Times New Roman" pitchFamily="18" charset="0"/>
              </a:rPr>
              <a:t>home renovation in Melbourne</a:t>
            </a:r>
            <a:r>
              <a:rPr kumimoji="0" lang="en-AU" sz="2800" b="0" i="0" u="none" strike="noStrike" cap="none" normalizeH="0" baseline="0" dirty="0" smtClean="0">
                <a:ln>
                  <a:noFill/>
                </a:ln>
                <a:solidFill>
                  <a:schemeClr val="tx1"/>
                </a:solidFill>
                <a:effectLst/>
                <a:latin typeface="Monotype Corsiva" pitchFamily="66" charset="0"/>
                <a:ea typeface="Calibri" pitchFamily="34" charset="0"/>
                <a:cs typeface="Times New Roman" pitchFamily="18" charset="0"/>
              </a:rPr>
              <a:t>, </a:t>
            </a:r>
            <a:r>
              <a:rPr kumimoji="0" lang="en-AU" sz="2800" b="0" i="0" u="none" strike="noStrike" cap="none" normalizeH="0" baseline="0" dirty="0" err="1" smtClean="0">
                <a:ln>
                  <a:noFill/>
                </a:ln>
                <a:solidFill>
                  <a:schemeClr val="tx1"/>
                </a:solidFill>
                <a:effectLst/>
                <a:latin typeface="Monotype Corsiva" pitchFamily="66" charset="0"/>
                <a:ea typeface="Calibri" pitchFamily="34" charset="0"/>
                <a:cs typeface="Times New Roman" pitchFamily="18" charset="0"/>
              </a:rPr>
              <a:t>Hotspace</a:t>
            </a:r>
            <a:r>
              <a:rPr kumimoji="0" lang="en-AU" sz="2800" b="0" i="0" u="none" strike="noStrike" cap="none" normalizeH="0" baseline="0" dirty="0" smtClean="0">
                <a:ln>
                  <a:noFill/>
                </a:ln>
                <a:solidFill>
                  <a:schemeClr val="tx1"/>
                </a:solidFill>
                <a:effectLst/>
                <a:latin typeface="Monotype Corsiva" pitchFamily="66" charset="0"/>
                <a:ea typeface="Calibri" pitchFamily="34" charset="0"/>
                <a:cs typeface="Times New Roman" pitchFamily="18" charset="0"/>
              </a:rPr>
              <a:t> is the most trusted name. Our team of experts will give a whole new look to your living space and your house will be a much better place to live in.</a:t>
            </a:r>
            <a:endParaRPr kumimoji="0" lang="en-AU" sz="4000" b="0" i="0" u="none" strike="noStrike" cap="none" normalizeH="0" baseline="0" dirty="0" smtClean="0">
              <a:ln>
                <a:noFill/>
              </a:ln>
              <a:solidFill>
                <a:schemeClr val="tx1"/>
              </a:solidFill>
              <a:effectLst/>
              <a:latin typeface="Monotype Corsiva" pitchFamily="66" charset="0"/>
              <a:cs typeface="Arial" pitchFamily="34" charset="0"/>
            </a:endParaRPr>
          </a:p>
        </p:txBody>
      </p:sp>
      <p:pic>
        <p:nvPicPr>
          <p:cNvPr id="4099" name="Picture 3"/>
          <p:cNvPicPr>
            <a:picLocks noChangeAspect="1" noChangeArrowheads="1"/>
          </p:cNvPicPr>
          <p:nvPr/>
        </p:nvPicPr>
        <p:blipFill>
          <a:blip r:embed="rId4"/>
          <a:srcRect/>
          <a:stretch>
            <a:fillRect/>
          </a:stretch>
        </p:blipFill>
        <p:spPr bwMode="auto">
          <a:xfrm>
            <a:off x="0" y="6019800"/>
            <a:ext cx="9144000" cy="838200"/>
          </a:xfrm>
          <a:prstGeom prst="rect">
            <a:avLst/>
          </a:prstGeom>
          <a:noFill/>
          <a:ln w="9525">
            <a:noFill/>
            <a:miter lim="800000"/>
            <a:headEnd/>
            <a:tailEnd/>
          </a:ln>
          <a:effectLst/>
        </p:spPr>
      </p:pic>
      <p:pic>
        <p:nvPicPr>
          <p:cNvPr id="4101" name="Picture 5" descr="http://hotspaceconsultants.com/images/portfolioImages/MEIN%20STREET/Mein%20Street%20Exterior%20AFTER_Big.jpg"/>
          <p:cNvPicPr>
            <a:picLocks noChangeAspect="1" noChangeArrowheads="1"/>
          </p:cNvPicPr>
          <p:nvPr/>
        </p:nvPicPr>
        <p:blipFill>
          <a:blip r:embed="rId5"/>
          <a:srcRect/>
          <a:stretch>
            <a:fillRect/>
          </a:stretch>
        </p:blipFill>
        <p:spPr bwMode="auto">
          <a:xfrm>
            <a:off x="381000" y="3276600"/>
            <a:ext cx="3251200" cy="24384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hotspaceconsultants.com/images/banner-01.jpg"/>
          <p:cNvPicPr>
            <a:picLocks noChangeAspect="1" noChangeArrowheads="1"/>
          </p:cNvPicPr>
          <p:nvPr/>
        </p:nvPicPr>
        <p:blipFill>
          <a:blip r:embed="rId2"/>
          <a:srcRect/>
          <a:stretch>
            <a:fillRect/>
          </a:stretch>
        </p:blipFill>
        <p:spPr bwMode="auto">
          <a:xfrm>
            <a:off x="0" y="0"/>
            <a:ext cx="9144000" cy="14478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0" y="6019800"/>
            <a:ext cx="9144000" cy="838200"/>
          </a:xfrm>
          <a:prstGeom prst="rect">
            <a:avLst/>
          </a:prstGeom>
          <a:noFill/>
          <a:ln w="9525">
            <a:noFill/>
            <a:miter lim="800000"/>
            <a:headEnd/>
            <a:tailEnd/>
          </a:ln>
          <a:effectLst/>
        </p:spPr>
      </p:pic>
      <p:pic>
        <p:nvPicPr>
          <p:cNvPr id="3073" name="Picture 1" descr="C:\Users\dws\Desktop\All Project Image\Extra Image\our-services1.png"/>
          <p:cNvPicPr>
            <a:picLocks noChangeAspect="1" noChangeArrowheads="1"/>
          </p:cNvPicPr>
          <p:nvPr/>
        </p:nvPicPr>
        <p:blipFill>
          <a:blip r:embed="rId4"/>
          <a:srcRect/>
          <a:stretch>
            <a:fillRect/>
          </a:stretch>
        </p:blipFill>
        <p:spPr bwMode="auto">
          <a:xfrm>
            <a:off x="2590800" y="1676400"/>
            <a:ext cx="3659717" cy="866775"/>
          </a:xfrm>
          <a:prstGeom prst="rect">
            <a:avLst/>
          </a:prstGeom>
          <a:noFill/>
        </p:spPr>
      </p:pic>
      <p:sp>
        <p:nvSpPr>
          <p:cNvPr id="3075" name="Rectangle 3"/>
          <p:cNvSpPr>
            <a:spLocks noChangeArrowheads="1"/>
          </p:cNvSpPr>
          <p:nvPr/>
        </p:nvSpPr>
        <p:spPr bwMode="auto">
          <a:xfrm>
            <a:off x="457200" y="2895600"/>
            <a:ext cx="41148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AU" sz="2400" b="0" i="0" u="none" strike="noStrike" cap="none" normalizeH="0" baseline="0" dirty="0" smtClean="0">
                <a:ln>
                  <a:noFill/>
                </a:ln>
                <a:solidFill>
                  <a:schemeClr val="tx1"/>
                </a:solidFill>
                <a:effectLst/>
                <a:latin typeface="Monotype Corsiva" pitchFamily="66" charset="0"/>
                <a:ea typeface="Calibri" pitchFamily="34" charset="0"/>
                <a:cs typeface="Times New Roman" pitchFamily="18" charset="0"/>
              </a:rPr>
              <a:t>We specialise in home renovation and our quality of service will speak for ourselves. We take on both domestic and commercial work and we can guarantee that you will simply love our work.</a:t>
            </a:r>
            <a:endParaRPr kumimoji="0" lang="en-AU" sz="3600" b="0" i="0" u="none" strike="noStrike" cap="none" normalizeH="0" baseline="0" dirty="0" smtClean="0">
              <a:ln>
                <a:noFill/>
              </a:ln>
              <a:solidFill>
                <a:schemeClr val="tx1"/>
              </a:solidFill>
              <a:effectLst/>
              <a:latin typeface="Monotype Corsiva" pitchFamily="66" charset="0"/>
              <a:cs typeface="Arial" pitchFamily="34" charset="0"/>
            </a:endParaRPr>
          </a:p>
        </p:txBody>
      </p:sp>
      <p:pic>
        <p:nvPicPr>
          <p:cNvPr id="3077" name="Picture 5" descr="http://www.hotspaceconsultants.com/images/portfolioImages/PIONEER%20PDE/Pioneer_Pde_-_Lounge.Kitchen_-_BEFORE_Big.png"/>
          <p:cNvPicPr>
            <a:picLocks noChangeAspect="1" noChangeArrowheads="1"/>
          </p:cNvPicPr>
          <p:nvPr/>
        </p:nvPicPr>
        <p:blipFill>
          <a:blip r:embed="rId5"/>
          <a:srcRect/>
          <a:stretch>
            <a:fillRect/>
          </a:stretch>
        </p:blipFill>
        <p:spPr bwMode="auto">
          <a:xfrm>
            <a:off x="5029200" y="2667000"/>
            <a:ext cx="3878036" cy="3048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hotspaceconsultants.com/images/banner-01.jpg"/>
          <p:cNvPicPr>
            <a:picLocks noChangeAspect="1" noChangeArrowheads="1"/>
          </p:cNvPicPr>
          <p:nvPr/>
        </p:nvPicPr>
        <p:blipFill>
          <a:blip r:embed="rId2"/>
          <a:srcRect/>
          <a:stretch>
            <a:fillRect/>
          </a:stretch>
        </p:blipFill>
        <p:spPr bwMode="auto">
          <a:xfrm>
            <a:off x="0" y="0"/>
            <a:ext cx="9144000" cy="14478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0" y="6019800"/>
            <a:ext cx="9144000" cy="838200"/>
          </a:xfrm>
          <a:prstGeom prst="rect">
            <a:avLst/>
          </a:prstGeom>
          <a:noFill/>
          <a:ln w="9525">
            <a:noFill/>
            <a:miter lim="800000"/>
            <a:headEnd/>
            <a:tailEnd/>
          </a:ln>
          <a:effectLst/>
        </p:spPr>
      </p:pic>
      <p:sp>
        <p:nvSpPr>
          <p:cNvPr id="2049" name="Rectangle 1"/>
          <p:cNvSpPr>
            <a:spLocks noChangeArrowheads="1"/>
          </p:cNvSpPr>
          <p:nvPr/>
        </p:nvSpPr>
        <p:spPr bwMode="auto">
          <a:xfrm>
            <a:off x="2971800" y="1600200"/>
            <a:ext cx="3048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AU" sz="3200" b="1" i="0" u="none" strike="noStrike" normalizeH="0" baseline="0" dirty="0" smtClean="0">
                <a:ln w="10541" cmpd="sng">
                  <a:solidFill>
                    <a:srgbClr val="7D7D7D">
                      <a:tint val="100000"/>
                      <a:shade val="100000"/>
                      <a:satMod val="110000"/>
                    </a:srgbClr>
                  </a:solidFill>
                  <a:prstDash val="solid"/>
                </a:ln>
                <a:solidFill>
                  <a:srgbClr val="FF0000"/>
                </a:solidFill>
                <a:latin typeface="Times New Roman" pitchFamily="18" charset="0"/>
                <a:ea typeface="Calibri" pitchFamily="34" charset="0"/>
                <a:cs typeface="Times New Roman" pitchFamily="18" charset="0"/>
              </a:rPr>
              <a:t>Why </a:t>
            </a:r>
            <a:r>
              <a:rPr kumimoji="0" lang="en-AU" sz="3200" b="1" i="0" u="none" strike="noStrike" normalizeH="0" baseline="0" dirty="0" err="1" smtClean="0">
                <a:ln w="10541" cmpd="sng">
                  <a:solidFill>
                    <a:srgbClr val="7D7D7D">
                      <a:tint val="100000"/>
                      <a:shade val="100000"/>
                      <a:satMod val="110000"/>
                    </a:srgbClr>
                  </a:solidFill>
                  <a:prstDash val="solid"/>
                </a:ln>
                <a:solidFill>
                  <a:srgbClr val="FF0000"/>
                </a:solidFill>
                <a:latin typeface="Times New Roman" pitchFamily="18" charset="0"/>
                <a:ea typeface="Calibri" pitchFamily="34" charset="0"/>
                <a:cs typeface="Times New Roman" pitchFamily="18" charset="0"/>
              </a:rPr>
              <a:t>Hotspace</a:t>
            </a:r>
            <a:r>
              <a:rPr kumimoji="0" lang="en-AU" sz="3200" b="1" i="0" u="none" strike="noStrike" normalizeH="0" baseline="0" dirty="0" smtClean="0">
                <a:ln w="10541" cmpd="sng">
                  <a:solidFill>
                    <a:srgbClr val="7D7D7D">
                      <a:tint val="100000"/>
                      <a:shade val="100000"/>
                      <a:satMod val="110000"/>
                    </a:srgbClr>
                  </a:solidFill>
                  <a:prstDash val="solid"/>
                </a:ln>
                <a:solidFill>
                  <a:srgbClr val="FF0000"/>
                </a:solidFill>
                <a:latin typeface="Times New Roman" pitchFamily="18" charset="0"/>
                <a:ea typeface="Calibri" pitchFamily="34" charset="0"/>
                <a:cs typeface="Times New Roman" pitchFamily="18" charset="0"/>
              </a:rPr>
              <a:t>? </a:t>
            </a:r>
            <a:endParaRPr kumimoji="0" lang="en-AU" sz="4400" b="1" i="0" u="none" strike="noStrike" normalizeH="0" baseline="0" dirty="0" smtClean="0">
              <a:ln w="10541" cmpd="sng">
                <a:solidFill>
                  <a:srgbClr val="7D7D7D">
                    <a:tint val="100000"/>
                    <a:shade val="100000"/>
                    <a:satMod val="110000"/>
                  </a:srgbClr>
                </a:solidFill>
                <a:prstDash val="solid"/>
              </a:ln>
              <a:solidFill>
                <a:srgbClr val="FF0000"/>
              </a:solidFill>
              <a:latin typeface="Arial" pitchFamily="34" charset="0"/>
              <a:cs typeface="Arial" pitchFamily="34" charset="0"/>
            </a:endParaRPr>
          </a:p>
        </p:txBody>
      </p:sp>
      <p:sp>
        <p:nvSpPr>
          <p:cNvPr id="2050" name="Rectangle 2"/>
          <p:cNvSpPr>
            <a:spLocks noChangeArrowheads="1"/>
          </p:cNvSpPr>
          <p:nvPr/>
        </p:nvSpPr>
        <p:spPr bwMode="auto">
          <a:xfrm>
            <a:off x="4343400" y="2590800"/>
            <a:ext cx="42672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AU" sz="2400" b="0" i="0" u="none" strike="noStrike" cap="none" normalizeH="0" baseline="0" dirty="0" smtClean="0">
                <a:ln>
                  <a:noFill/>
                </a:ln>
                <a:solidFill>
                  <a:schemeClr val="tx1"/>
                </a:solidFill>
                <a:effectLst/>
                <a:latin typeface="Monotype Corsiva" pitchFamily="66" charset="0"/>
                <a:ea typeface="Calibri" pitchFamily="34" charset="0"/>
                <a:cs typeface="Times New Roman" pitchFamily="18" charset="0"/>
              </a:rPr>
              <a:t>Our previous customers have very high regards for the quality of service we offer them. We are sure that our team will be able to maintain that same quality for you as well. And, most importantly, the price at which we provide our service is unbeatable.</a:t>
            </a:r>
            <a:endParaRPr kumimoji="0" lang="en-AU" sz="3600" b="0" i="0" u="none" strike="noStrike" cap="none" normalizeH="0" baseline="0" dirty="0" smtClean="0">
              <a:ln>
                <a:noFill/>
              </a:ln>
              <a:solidFill>
                <a:schemeClr val="tx1"/>
              </a:solidFill>
              <a:effectLst/>
              <a:latin typeface="Monotype Corsiva" pitchFamily="66" charset="0"/>
              <a:cs typeface="Arial" pitchFamily="34" charset="0"/>
            </a:endParaRPr>
          </a:p>
        </p:txBody>
      </p:sp>
      <p:pic>
        <p:nvPicPr>
          <p:cNvPr id="2052" name="Picture 4" descr="http://www.hotspaceconsultants.com/images/portfolioImages/PIONEER%20PDE/Pioneer_Pde_-_Lounge.Kitchen_-_AFTER_Big.png"/>
          <p:cNvPicPr>
            <a:picLocks noChangeAspect="1" noChangeArrowheads="1"/>
          </p:cNvPicPr>
          <p:nvPr/>
        </p:nvPicPr>
        <p:blipFill>
          <a:blip r:embed="rId4"/>
          <a:srcRect/>
          <a:stretch>
            <a:fillRect/>
          </a:stretch>
        </p:blipFill>
        <p:spPr bwMode="auto">
          <a:xfrm>
            <a:off x="304800" y="2514600"/>
            <a:ext cx="3886200" cy="313626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hotspaceconsultants.com/images/banner-01.jpg"/>
          <p:cNvPicPr>
            <a:picLocks noChangeAspect="1" noChangeArrowheads="1"/>
          </p:cNvPicPr>
          <p:nvPr/>
        </p:nvPicPr>
        <p:blipFill>
          <a:blip r:embed="rId2"/>
          <a:srcRect/>
          <a:stretch>
            <a:fillRect/>
          </a:stretch>
        </p:blipFill>
        <p:spPr bwMode="auto">
          <a:xfrm>
            <a:off x="0" y="0"/>
            <a:ext cx="9144000" cy="14478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0" y="6019800"/>
            <a:ext cx="9144000" cy="838200"/>
          </a:xfrm>
          <a:prstGeom prst="rect">
            <a:avLst/>
          </a:prstGeom>
          <a:noFill/>
          <a:ln w="9525">
            <a:noFill/>
            <a:miter lim="800000"/>
            <a:headEnd/>
            <a:tailEnd/>
          </a:ln>
          <a:effectLst/>
        </p:spPr>
      </p:pic>
      <p:sp>
        <p:nvSpPr>
          <p:cNvPr id="1025" name="Rectangle 1"/>
          <p:cNvSpPr>
            <a:spLocks noChangeArrowheads="1"/>
          </p:cNvSpPr>
          <p:nvPr/>
        </p:nvSpPr>
        <p:spPr bwMode="auto">
          <a:xfrm>
            <a:off x="228600" y="3810000"/>
            <a:ext cx="50292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Call us on 1300 90 88 90</a:t>
            </a:r>
          </a:p>
          <a:p>
            <a:pPr marL="0" marR="0" lvl="0" indent="0" algn="l" defTabSz="914400" rtl="0" eaLnBrk="0" fontAlgn="base" latinLnBrk="0" hangingPunct="0">
              <a:lnSpc>
                <a:spcPct val="100000"/>
              </a:lnSpc>
              <a:spcBef>
                <a:spcPct val="0"/>
              </a:spcBef>
              <a:spcAft>
                <a:spcPct val="0"/>
              </a:spcAft>
              <a:buClrTx/>
              <a:buSzTx/>
              <a:buFontTx/>
              <a:buNone/>
              <a:tabLst/>
            </a:pPr>
            <a:r>
              <a:rPr kumimoji="0" lang="en-AU"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Or visit </a:t>
            </a:r>
            <a:r>
              <a:rPr kumimoji="0" lang="en-AU" sz="2400" b="0" i="0" u="none" strike="noStrike" cap="none" normalizeH="0" baseline="0" dirty="0" smtClean="0">
                <a:ln>
                  <a:noFill/>
                </a:ln>
                <a:solidFill>
                  <a:srgbClr val="1155CC"/>
                </a:solidFill>
                <a:effectLst/>
                <a:latin typeface="Times New Roman" pitchFamily="18" charset="0"/>
                <a:ea typeface="Calibri" pitchFamily="34" charset="0"/>
                <a:cs typeface="Times New Roman" pitchFamily="18" charset="0"/>
                <a:hlinkClick r:id="rId4"/>
              </a:rPr>
              <a:t>www.hotspaceconsultants.com</a:t>
            </a:r>
            <a:r>
              <a:rPr kumimoji="0" lang="en-US" sz="1200" b="0" i="0" u="none" strike="noStrike" cap="none" normalizeH="0" baseline="0" dirty="0" smtClean="0">
                <a:ln>
                  <a:noFill/>
                </a:ln>
                <a:solidFill>
                  <a:schemeClr val="tx1"/>
                </a:solidFill>
                <a:effectLst/>
                <a:latin typeface="Arial" pitchFamily="34" charset="0"/>
                <a:cs typeface="Arial" pitchFamily="34" charset="0"/>
              </a:rPr>
              <a:t> </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6" name="Picture 2" descr="C:\Users\dws\Desktop\All Project Image\Extra Image\Contact-us-button.png"/>
          <p:cNvPicPr>
            <a:picLocks noChangeAspect="1" noChangeArrowheads="1"/>
          </p:cNvPicPr>
          <p:nvPr/>
        </p:nvPicPr>
        <p:blipFill>
          <a:blip r:embed="rId5"/>
          <a:srcRect/>
          <a:stretch>
            <a:fillRect/>
          </a:stretch>
        </p:blipFill>
        <p:spPr bwMode="auto">
          <a:xfrm>
            <a:off x="2514600" y="1676400"/>
            <a:ext cx="3733800" cy="990600"/>
          </a:xfrm>
          <a:prstGeom prst="rect">
            <a:avLst/>
          </a:prstGeom>
          <a:ln>
            <a:noFill/>
          </a:ln>
          <a:effectLst>
            <a:softEdge rad="112500"/>
          </a:effectLst>
        </p:spPr>
      </p:pic>
      <p:pic>
        <p:nvPicPr>
          <p:cNvPr id="1027" name="Picture 3" descr="C:\Users\dws\Desktop\All Project Image\Extra Image\contact-us-header-03.png"/>
          <p:cNvPicPr>
            <a:picLocks noChangeAspect="1" noChangeArrowheads="1"/>
          </p:cNvPicPr>
          <p:nvPr/>
        </p:nvPicPr>
        <p:blipFill>
          <a:blip r:embed="rId6"/>
          <a:srcRect/>
          <a:stretch>
            <a:fillRect/>
          </a:stretch>
        </p:blipFill>
        <p:spPr bwMode="auto">
          <a:xfrm>
            <a:off x="5029200" y="3048000"/>
            <a:ext cx="3952875" cy="268605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TotalTime>
  <Words>162</Words>
  <Application>Microsoft Office PowerPoint</Application>
  <PresentationFormat>On-screen Show (4:3)</PresentationFormat>
  <Paragraphs>12</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Slide 1</vt:lpstr>
      <vt:lpstr>Slide 2</vt:lpstr>
      <vt:lpstr>Slide 3</vt:lpstr>
      <vt:lpstr>Slide 4</vt:lpstr>
      <vt:lpstr>Slide 5</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dws</dc:creator>
  <cp:lastModifiedBy>dws</cp:lastModifiedBy>
  <cp:revision>9</cp:revision>
  <dcterms:created xsi:type="dcterms:W3CDTF">2015-03-10T10:17:48Z</dcterms:created>
  <dcterms:modified xsi:type="dcterms:W3CDTF">2015-03-10T13:02:20Z</dcterms:modified>
</cp:coreProperties>
</file>